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24"/>
  </p:notesMasterIdLst>
  <p:sldIdLst>
    <p:sldId id="278" r:id="rId3"/>
    <p:sldId id="279" r:id="rId4"/>
    <p:sldId id="280" r:id="rId5"/>
    <p:sldId id="281" r:id="rId6"/>
    <p:sldId id="260" r:id="rId7"/>
    <p:sldId id="261" r:id="rId8"/>
    <p:sldId id="262" r:id="rId9"/>
    <p:sldId id="263" r:id="rId10"/>
    <p:sldId id="264" r:id="rId11"/>
    <p:sldId id="265" r:id="rId12"/>
    <p:sldId id="266" r:id="rId13"/>
    <p:sldId id="268" r:id="rId14"/>
    <p:sldId id="282" r:id="rId15"/>
    <p:sldId id="269" r:id="rId16"/>
    <p:sldId id="271" r:id="rId17"/>
    <p:sldId id="283" r:id="rId18"/>
    <p:sldId id="284" r:id="rId19"/>
    <p:sldId id="274" r:id="rId20"/>
    <p:sldId id="275" r:id="rId21"/>
    <p:sldId id="285" r:id="rId22"/>
    <p:sldId id="286"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pos="33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QlBQZJakqjmmrcHfe/g5TbedV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guide pos="33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39976a6555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g139976a6555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39976a6555_0_9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139976a6555_0_9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39976a6555_0_9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139976a6555_0_9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2fd3ff0b1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12fd3ff0b1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g12fd3ff0b15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3992e8b133_0_1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g13992e8b133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39976a6555_0_9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g139976a6555_0_9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3992e8b133_0_7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g13992e8b133_0_7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3992e8b133_0_7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13992e8b133_0_7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5" name="Google Shape;365;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31cacd6e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31cacd6e9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72" name="Google Shape;372;g131cacd6e91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39976a6555_0_5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139976a6555_0_5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39976a6555_0_10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139976a6555_0_10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39976a6555_0_10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g139976a6555_0_10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39976a6555_0_3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139976a6555_0_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9976a6555_0_7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139976a6555_0_7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39976a6555_0_8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139976a6555_0_8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9976a6555_0_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139976a6555_0_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39976a6555_0_8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39976a6555_0_8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39976a6555_0_9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139976a6555_0_9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39976a6555_0_9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g139976a6555_0_9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01">
  <p:cSld name="Cover 01">
    <p:spTree>
      <p:nvGrpSpPr>
        <p:cNvPr id="1" name="Shape 23"/>
        <p:cNvGrpSpPr/>
        <p:nvPr/>
      </p:nvGrpSpPr>
      <p:grpSpPr>
        <a:xfrm>
          <a:off x="0" y="0"/>
          <a:ext cx="0" cy="0"/>
          <a:chOff x="0" y="0"/>
          <a:chExt cx="0" cy="0"/>
        </a:xfrm>
      </p:grpSpPr>
      <p:sp>
        <p:nvSpPr>
          <p:cNvPr id="24" name="Google Shape;24;g13252a7ce0c_0_53"/>
          <p:cNvSpPr>
            <a:spLocks noGrp="1"/>
          </p:cNvSpPr>
          <p:nvPr>
            <p:ph type="pic" idx="2"/>
          </p:nvPr>
        </p:nvSpPr>
        <p:spPr>
          <a:xfrm>
            <a:off x="6889840" y="-1251520"/>
            <a:ext cx="6044400" cy="6045600"/>
          </a:xfrm>
          <a:prstGeom prst="ellipse">
            <a:avLst/>
          </a:prstGeom>
          <a:noFill/>
          <a:ln>
            <a:noFill/>
          </a:ln>
        </p:spPr>
      </p:sp>
      <p:sp>
        <p:nvSpPr>
          <p:cNvPr id="25" name="Google Shape;25;g13252a7ce0c_0_53"/>
          <p:cNvSpPr/>
          <p:nvPr/>
        </p:nvSpPr>
        <p:spPr>
          <a:xfrm>
            <a:off x="6456040" y="-1685113"/>
            <a:ext cx="6912000" cy="6912900"/>
          </a:xfrm>
          <a:prstGeom prst="donut">
            <a:avLst>
              <a:gd name="adj" fmla="val 3102"/>
            </a:avLst>
          </a:prstGeom>
          <a:solidFill>
            <a:srgbClr val="58595B">
              <a:alpha val="2470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6" name="Google Shape;26;g13252a7ce0c_0_53" descr="A black and white logo&#10;&#10;Description automatically generated with low confidence"/>
          <p:cNvPicPr preferRelativeResize="0"/>
          <p:nvPr/>
        </p:nvPicPr>
        <p:blipFill rotWithShape="1">
          <a:blip r:embed="rId2">
            <a:alphaModFix/>
          </a:blip>
          <a:srcRect/>
          <a:stretch/>
        </p:blipFill>
        <p:spPr>
          <a:xfrm>
            <a:off x="8623864" y="5918732"/>
            <a:ext cx="1319978" cy="383782"/>
          </a:xfrm>
          <a:prstGeom prst="rect">
            <a:avLst/>
          </a:prstGeom>
          <a:noFill/>
          <a:ln>
            <a:noFill/>
          </a:ln>
        </p:spPr>
      </p:pic>
      <p:pic>
        <p:nvPicPr>
          <p:cNvPr id="27" name="Google Shape;27;g13252a7ce0c_0_53" descr="Logo&#10;&#10;Description automatically generated"/>
          <p:cNvPicPr preferRelativeResize="0"/>
          <p:nvPr/>
        </p:nvPicPr>
        <p:blipFill rotWithShape="1">
          <a:blip r:embed="rId3">
            <a:alphaModFix/>
          </a:blip>
          <a:srcRect/>
          <a:stretch/>
        </p:blipFill>
        <p:spPr>
          <a:xfrm>
            <a:off x="5805467" y="5910028"/>
            <a:ext cx="1104869" cy="379037"/>
          </a:xfrm>
          <a:prstGeom prst="rect">
            <a:avLst/>
          </a:prstGeom>
          <a:noFill/>
          <a:ln>
            <a:noFill/>
          </a:ln>
        </p:spPr>
      </p:pic>
      <p:pic>
        <p:nvPicPr>
          <p:cNvPr id="28" name="Google Shape;28;g13252a7ce0c_0_53" descr="Logo&#10;&#10;Description automatically generated"/>
          <p:cNvPicPr preferRelativeResize="0"/>
          <p:nvPr/>
        </p:nvPicPr>
        <p:blipFill rotWithShape="1">
          <a:blip r:embed="rId4">
            <a:alphaModFix/>
          </a:blip>
          <a:srcRect/>
          <a:stretch/>
        </p:blipFill>
        <p:spPr>
          <a:xfrm>
            <a:off x="10760162" y="5909594"/>
            <a:ext cx="591342" cy="397500"/>
          </a:xfrm>
          <a:prstGeom prst="rect">
            <a:avLst/>
          </a:prstGeom>
          <a:noFill/>
          <a:ln>
            <a:noFill/>
          </a:ln>
        </p:spPr>
      </p:pic>
      <p:pic>
        <p:nvPicPr>
          <p:cNvPr id="29" name="Google Shape;29;g13252a7ce0c_0_53" descr="Icon&#10;&#10;Description automatically generated with low confidence"/>
          <p:cNvPicPr preferRelativeResize="0"/>
          <p:nvPr/>
        </p:nvPicPr>
        <p:blipFill rotWithShape="1">
          <a:blip r:embed="rId5">
            <a:alphaModFix/>
          </a:blip>
          <a:srcRect/>
          <a:stretch/>
        </p:blipFill>
        <p:spPr>
          <a:xfrm>
            <a:off x="7476842" y="5643233"/>
            <a:ext cx="580516" cy="773106"/>
          </a:xfrm>
          <a:prstGeom prst="rect">
            <a:avLst/>
          </a:prstGeom>
          <a:noFill/>
          <a:ln>
            <a:noFill/>
          </a:ln>
        </p:spPr>
      </p:pic>
      <p:pic>
        <p:nvPicPr>
          <p:cNvPr id="30" name="Google Shape;30;g13252a7ce0c_0_53" descr="A black sign with white text&#10;&#10;Description automatically generated"/>
          <p:cNvPicPr preferRelativeResize="0"/>
          <p:nvPr/>
        </p:nvPicPr>
        <p:blipFill rotWithShape="1">
          <a:blip r:embed="rId6">
            <a:alphaModFix/>
          </a:blip>
          <a:srcRect/>
          <a:stretch/>
        </p:blipFill>
        <p:spPr>
          <a:xfrm>
            <a:off x="504436" y="5929265"/>
            <a:ext cx="1603396" cy="366878"/>
          </a:xfrm>
          <a:prstGeom prst="rect">
            <a:avLst/>
          </a:prstGeom>
          <a:noFill/>
          <a:ln>
            <a:noFill/>
          </a:ln>
        </p:spPr>
      </p:pic>
      <p:pic>
        <p:nvPicPr>
          <p:cNvPr id="31" name="Google Shape;31;g13252a7ce0c_0_53" descr="A picture containing computer, keyboard, laptop, food&#10;&#10;Description automatically generated"/>
          <p:cNvPicPr preferRelativeResize="0"/>
          <p:nvPr/>
        </p:nvPicPr>
        <p:blipFill rotWithShape="1">
          <a:blip r:embed="rId7">
            <a:alphaModFix/>
          </a:blip>
          <a:srcRect/>
          <a:stretch/>
        </p:blipFill>
        <p:spPr>
          <a:xfrm>
            <a:off x="2712877" y="5859475"/>
            <a:ext cx="2575885" cy="513446"/>
          </a:xfrm>
          <a:prstGeom prst="rect">
            <a:avLst/>
          </a:prstGeom>
          <a:noFill/>
          <a:ln>
            <a:noFill/>
          </a:ln>
        </p:spPr>
      </p:pic>
      <p:sp>
        <p:nvSpPr>
          <p:cNvPr id="32" name="Google Shape;32;g13252a7ce0c_0_53"/>
          <p:cNvSpPr txBox="1">
            <a:spLocks noGrp="1"/>
          </p:cNvSpPr>
          <p:nvPr>
            <p:ph type="body" idx="1"/>
          </p:nvPr>
        </p:nvSpPr>
        <p:spPr>
          <a:xfrm>
            <a:off x="392278" y="3326365"/>
            <a:ext cx="5976000" cy="504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4494"/>
              </a:buClr>
              <a:buSzPts val="3000"/>
              <a:buFont typeface="Arial"/>
              <a:buNone/>
              <a:defRPr sz="3000" b="0" i="0" u="none" strike="noStrike" cap="none">
                <a:solidFill>
                  <a:srgbClr val="004494"/>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g13252a7ce0c_0_53"/>
          <p:cNvSpPr txBox="1">
            <a:spLocks noGrp="1"/>
          </p:cNvSpPr>
          <p:nvPr>
            <p:ph type="body" idx="3"/>
          </p:nvPr>
        </p:nvSpPr>
        <p:spPr>
          <a:xfrm>
            <a:off x="410876" y="4043603"/>
            <a:ext cx="4015200" cy="360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4494"/>
              </a:buClr>
              <a:buSzPts val="1200"/>
              <a:buFont typeface="Arial"/>
              <a:buNone/>
              <a:defRPr sz="1200" b="0" i="0" u="none" strike="noStrike" cap="none">
                <a:solidFill>
                  <a:srgbClr val="004494"/>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4" name="Google Shape;34;g13252a7ce0c_0_53" descr="Logo&#10;&#10;Description automatically generated"/>
          <p:cNvPicPr preferRelativeResize="0"/>
          <p:nvPr/>
        </p:nvPicPr>
        <p:blipFill rotWithShape="1">
          <a:blip r:embed="rId8">
            <a:alphaModFix/>
          </a:blip>
          <a:srcRect/>
          <a:stretch/>
        </p:blipFill>
        <p:spPr>
          <a:xfrm>
            <a:off x="546189" y="423865"/>
            <a:ext cx="2126222" cy="704047"/>
          </a:xfrm>
          <a:prstGeom prst="rect">
            <a:avLst/>
          </a:prstGeom>
          <a:noFill/>
          <a:ln>
            <a:noFill/>
          </a:ln>
        </p:spPr>
      </p:pic>
      <p:pic>
        <p:nvPicPr>
          <p:cNvPr id="35" name="Google Shape;35;g13252a7ce0c_0_53" descr="Text&#10;&#10;Description automatically generated"/>
          <p:cNvPicPr preferRelativeResize="0"/>
          <p:nvPr/>
        </p:nvPicPr>
        <p:blipFill rotWithShape="1">
          <a:blip r:embed="rId9">
            <a:alphaModFix/>
          </a:blip>
          <a:srcRect/>
          <a:stretch/>
        </p:blipFill>
        <p:spPr>
          <a:xfrm>
            <a:off x="3198052" y="673665"/>
            <a:ext cx="1841540" cy="4152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ook slide 1">
  <p:cSld name="Book slide 1">
    <p:spTree>
      <p:nvGrpSpPr>
        <p:cNvPr id="1" name="Shape 104"/>
        <p:cNvGrpSpPr/>
        <p:nvPr/>
      </p:nvGrpSpPr>
      <p:grpSpPr>
        <a:xfrm>
          <a:off x="0" y="0"/>
          <a:ext cx="0" cy="0"/>
          <a:chOff x="0" y="0"/>
          <a:chExt cx="0" cy="0"/>
        </a:xfrm>
      </p:grpSpPr>
      <p:pic>
        <p:nvPicPr>
          <p:cNvPr id="105" name="Google Shape;105;g139976a6555_0_564"/>
          <p:cNvPicPr preferRelativeResize="0"/>
          <p:nvPr/>
        </p:nvPicPr>
        <p:blipFill rotWithShape="1">
          <a:blip r:embed="rId2">
            <a:alphaModFix/>
          </a:blip>
          <a:srcRect/>
          <a:stretch/>
        </p:blipFill>
        <p:spPr>
          <a:xfrm>
            <a:off x="542925" y="485775"/>
            <a:ext cx="1685925" cy="1563688"/>
          </a:xfrm>
          <a:prstGeom prst="rect">
            <a:avLst/>
          </a:prstGeom>
          <a:noFill/>
          <a:ln>
            <a:noFill/>
          </a:ln>
        </p:spPr>
      </p:pic>
      <p:sp>
        <p:nvSpPr>
          <p:cNvPr id="106" name="Google Shape;106;g139976a6555_0_564"/>
          <p:cNvSpPr txBox="1">
            <a:spLocks noGrp="1"/>
          </p:cNvSpPr>
          <p:nvPr>
            <p:ph type="body" idx="1"/>
          </p:nvPr>
        </p:nvSpPr>
        <p:spPr>
          <a:xfrm>
            <a:off x="2757453" y="1026680"/>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4F9D"/>
              </a:buClr>
              <a:buSzPts val="4800"/>
              <a:buFont typeface="Arial"/>
              <a:buNone/>
              <a:defRPr sz="4800" b="0" i="0" u="none" strike="noStrike" cap="none">
                <a:solidFill>
                  <a:srgbClr val="004F9D"/>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Google Shape;107;g139976a6555_0_564"/>
          <p:cNvSpPr txBox="1">
            <a:spLocks noGrp="1"/>
          </p:cNvSpPr>
          <p:nvPr>
            <p:ph type="body" idx="2"/>
          </p:nvPr>
        </p:nvSpPr>
        <p:spPr>
          <a:xfrm>
            <a:off x="2757452" y="2048906"/>
            <a:ext cx="83802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rgbClr val="1D4F9D"/>
              </a:buClr>
              <a:buSzPts val="1800"/>
              <a:buFont typeface="Arial"/>
              <a:buNone/>
              <a:defRPr sz="1800" b="0" i="0" u="none" strike="noStrike" cap="none">
                <a:solidFill>
                  <a:srgbClr val="1D4F9D"/>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8" name="Google Shape;108;g139976a6555_0_56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sz="1200" b="0" i="0">
                <a:solidFill>
                  <a:srgbClr val="1D4F9D"/>
                </a:solidFill>
                <a:latin typeface="Arial"/>
                <a:ea typeface="Arial"/>
                <a:cs typeface="Arial"/>
                <a:sym typeface="Arial"/>
              </a:defRPr>
            </a:lvl1pPr>
            <a:lvl2pPr marL="0" lvl="1" indent="0" algn="r" rtl="0">
              <a:spcBef>
                <a:spcPts val="0"/>
              </a:spcBef>
              <a:spcAft>
                <a:spcPts val="0"/>
              </a:spcAft>
              <a:buNone/>
              <a:defRPr sz="1200" b="0" i="0">
                <a:solidFill>
                  <a:srgbClr val="1D4F9D"/>
                </a:solidFill>
                <a:latin typeface="Arial"/>
                <a:ea typeface="Arial"/>
                <a:cs typeface="Arial"/>
                <a:sym typeface="Arial"/>
              </a:defRPr>
            </a:lvl2pPr>
            <a:lvl3pPr marL="0" lvl="2" indent="0" algn="r" rtl="0">
              <a:spcBef>
                <a:spcPts val="0"/>
              </a:spcBef>
              <a:spcAft>
                <a:spcPts val="0"/>
              </a:spcAft>
              <a:buNone/>
              <a:defRPr sz="1200" b="0" i="0">
                <a:solidFill>
                  <a:srgbClr val="1D4F9D"/>
                </a:solidFill>
                <a:latin typeface="Arial"/>
                <a:ea typeface="Arial"/>
                <a:cs typeface="Arial"/>
                <a:sym typeface="Arial"/>
              </a:defRPr>
            </a:lvl3pPr>
            <a:lvl4pPr marL="0" lvl="3" indent="0" algn="r" rtl="0">
              <a:spcBef>
                <a:spcPts val="0"/>
              </a:spcBef>
              <a:spcAft>
                <a:spcPts val="0"/>
              </a:spcAft>
              <a:buNone/>
              <a:defRPr sz="1200" b="0" i="0">
                <a:solidFill>
                  <a:srgbClr val="1D4F9D"/>
                </a:solidFill>
                <a:latin typeface="Arial"/>
                <a:ea typeface="Arial"/>
                <a:cs typeface="Arial"/>
                <a:sym typeface="Arial"/>
              </a:defRPr>
            </a:lvl4pPr>
            <a:lvl5pPr marL="0" lvl="4" indent="0" algn="r" rtl="0">
              <a:spcBef>
                <a:spcPts val="0"/>
              </a:spcBef>
              <a:spcAft>
                <a:spcPts val="0"/>
              </a:spcAft>
              <a:buNone/>
              <a:defRPr sz="1200" b="0" i="0">
                <a:solidFill>
                  <a:srgbClr val="1D4F9D"/>
                </a:solidFill>
                <a:latin typeface="Arial"/>
                <a:ea typeface="Arial"/>
                <a:cs typeface="Arial"/>
                <a:sym typeface="Arial"/>
              </a:defRPr>
            </a:lvl5pPr>
            <a:lvl6pPr marL="0" lvl="5" indent="0" algn="r" rtl="0">
              <a:spcBef>
                <a:spcPts val="0"/>
              </a:spcBef>
              <a:spcAft>
                <a:spcPts val="0"/>
              </a:spcAft>
              <a:buNone/>
              <a:defRPr sz="1200" b="0" i="0">
                <a:solidFill>
                  <a:srgbClr val="1D4F9D"/>
                </a:solidFill>
                <a:latin typeface="Arial"/>
                <a:ea typeface="Arial"/>
                <a:cs typeface="Arial"/>
                <a:sym typeface="Arial"/>
              </a:defRPr>
            </a:lvl6pPr>
            <a:lvl7pPr marL="0" lvl="6" indent="0" algn="r" rtl="0">
              <a:spcBef>
                <a:spcPts val="0"/>
              </a:spcBef>
              <a:spcAft>
                <a:spcPts val="0"/>
              </a:spcAft>
              <a:buNone/>
              <a:defRPr sz="1200" b="0" i="0">
                <a:solidFill>
                  <a:srgbClr val="1D4F9D"/>
                </a:solidFill>
                <a:latin typeface="Arial"/>
                <a:ea typeface="Arial"/>
                <a:cs typeface="Arial"/>
                <a:sym typeface="Arial"/>
              </a:defRPr>
            </a:lvl7pPr>
            <a:lvl8pPr marL="0" lvl="7" indent="0" algn="r" rtl="0">
              <a:spcBef>
                <a:spcPts val="0"/>
              </a:spcBef>
              <a:spcAft>
                <a:spcPts val="0"/>
              </a:spcAft>
              <a:buNone/>
              <a:defRPr sz="1200" b="0" i="0">
                <a:solidFill>
                  <a:srgbClr val="1D4F9D"/>
                </a:solidFill>
                <a:latin typeface="Arial"/>
                <a:ea typeface="Arial"/>
                <a:cs typeface="Arial"/>
                <a:sym typeface="Arial"/>
              </a:defRPr>
            </a:lvl8pPr>
            <a:lvl9pPr marL="0" lvl="8" indent="0" algn="r" rtl="0">
              <a:spcBef>
                <a:spcPts val="0"/>
              </a:spcBef>
              <a:spcAft>
                <a:spcPts val="0"/>
              </a:spcAft>
              <a:buNone/>
              <a:defRPr sz="1200" b="0" i="0">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09" name="Google Shape;109;g139976a6555_0_564" descr="Shape&#10;&#10;Description automatically generated with medium confidence"/>
          <p:cNvPicPr preferRelativeResize="0"/>
          <p:nvPr/>
        </p:nvPicPr>
        <p:blipFill rotWithShape="1">
          <a:blip r:embed="rId3">
            <a:alphaModFix/>
          </a:blip>
          <a:srcRect/>
          <a:stretch/>
        </p:blipFill>
        <p:spPr>
          <a:xfrm>
            <a:off x="263525" y="6137275"/>
            <a:ext cx="2803441" cy="471488"/>
          </a:xfrm>
          <a:prstGeom prst="rect">
            <a:avLst/>
          </a:prstGeom>
          <a:noFill/>
          <a:ln>
            <a:noFill/>
          </a:ln>
        </p:spPr>
      </p:pic>
    </p:spTree>
    <p:extLst>
      <p:ext uri="{BB962C8B-B14F-4D97-AF65-F5344CB8AC3E}">
        <p14:creationId xmlns:p14="http://schemas.microsoft.com/office/powerpoint/2010/main" val="2251731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ull Page 1">
  <p:cSld name="Full Page 1">
    <p:bg>
      <p:bgPr>
        <a:solidFill>
          <a:srgbClr val="EF4D9B"/>
        </a:solidFill>
        <a:effectLst/>
      </p:bgPr>
    </p:bg>
    <p:spTree>
      <p:nvGrpSpPr>
        <p:cNvPr id="1" name="Shape 220"/>
        <p:cNvGrpSpPr/>
        <p:nvPr/>
      </p:nvGrpSpPr>
      <p:grpSpPr>
        <a:xfrm>
          <a:off x="0" y="0"/>
          <a:ext cx="0" cy="0"/>
          <a:chOff x="0" y="0"/>
          <a:chExt cx="0" cy="0"/>
        </a:xfrm>
      </p:grpSpPr>
      <p:sp>
        <p:nvSpPr>
          <p:cNvPr id="221" name="Google Shape;221;g13992e8b133_0_607"/>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tillium Web"/>
                <a:ea typeface="Titillium Web"/>
                <a:cs typeface="Titillium Web"/>
                <a:sym typeface="Titillium Web"/>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tillium Web"/>
                <a:ea typeface="Titillium Web"/>
                <a:cs typeface="Titillium Web"/>
                <a:sym typeface="Titillium Web"/>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2" name="Google Shape;222;g13992e8b133_0_607"/>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1" i="0" u="none" strike="noStrike" cap="none">
                <a:solidFill>
                  <a:schemeClr val="dk1"/>
                </a:solidFill>
                <a:latin typeface="Titillium Web SemiBold"/>
                <a:ea typeface="Titillium Web SemiBold"/>
                <a:cs typeface="Titillium Web SemiBold"/>
                <a:sym typeface="Titillium Web SemiBold"/>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3" name="Google Shape;223;g13992e8b133_0_607"/>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224" name="Google Shape;224;g13992e8b133_0_607" descr="A screenshot of a computer&#10;&#10;Description automatically generated with low confidence"/>
          <p:cNvPicPr preferRelativeResize="0"/>
          <p:nvPr/>
        </p:nvPicPr>
        <p:blipFill rotWithShape="1">
          <a:blip r:embed="rId2">
            <a:alphaModFix/>
          </a:blip>
          <a:srcRect/>
          <a:stretch/>
        </p:blipFill>
        <p:spPr>
          <a:xfrm>
            <a:off x="269832" y="6137244"/>
            <a:ext cx="2786201" cy="468588"/>
          </a:xfrm>
          <a:prstGeom prst="rect">
            <a:avLst/>
          </a:prstGeom>
          <a:noFill/>
          <a:ln>
            <a:noFill/>
          </a:ln>
        </p:spPr>
      </p:pic>
      <p:pic>
        <p:nvPicPr>
          <p:cNvPr id="225" name="Google Shape;225;g13992e8b133_0_607"/>
          <p:cNvPicPr preferRelativeResize="0"/>
          <p:nvPr/>
        </p:nvPicPr>
        <p:blipFill rotWithShape="1">
          <a:blip r:embed="rId3">
            <a:alphaModFix/>
          </a:blip>
          <a:srcRect/>
          <a:stretch/>
        </p:blipFill>
        <p:spPr>
          <a:xfrm>
            <a:off x="9825038" y="3884043"/>
            <a:ext cx="1838325" cy="3017388"/>
          </a:xfrm>
          <a:prstGeom prst="rect">
            <a:avLst/>
          </a:prstGeom>
          <a:noFill/>
          <a:ln>
            <a:noFill/>
          </a:ln>
        </p:spPr>
      </p:pic>
    </p:spTree>
    <p:extLst>
      <p:ext uri="{BB962C8B-B14F-4D97-AF65-F5344CB8AC3E}">
        <p14:creationId xmlns:p14="http://schemas.microsoft.com/office/powerpoint/2010/main" val="3013734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ok slide 3">
  <p:cSld name="Book slide 3">
    <p:bg>
      <p:bgPr>
        <a:solidFill>
          <a:srgbClr val="00ABA5"/>
        </a:solidFill>
        <a:effectLst/>
      </p:bgPr>
    </p:bg>
    <p:spTree>
      <p:nvGrpSpPr>
        <p:cNvPr id="1" name="Shape 292"/>
        <p:cNvGrpSpPr/>
        <p:nvPr/>
      </p:nvGrpSpPr>
      <p:grpSpPr>
        <a:xfrm>
          <a:off x="0" y="0"/>
          <a:ext cx="0" cy="0"/>
          <a:chOff x="0" y="0"/>
          <a:chExt cx="0" cy="0"/>
        </a:xfrm>
      </p:grpSpPr>
      <p:pic>
        <p:nvPicPr>
          <p:cNvPr id="293" name="Google Shape;293;g13992e8b133_0_679"/>
          <p:cNvPicPr preferRelativeResize="0"/>
          <p:nvPr/>
        </p:nvPicPr>
        <p:blipFill rotWithShape="1">
          <a:blip r:embed="rId2">
            <a:alphaModFix/>
          </a:blip>
          <a:srcRect/>
          <a:stretch/>
        </p:blipFill>
        <p:spPr>
          <a:xfrm>
            <a:off x="542925" y="485775"/>
            <a:ext cx="1685925" cy="1563688"/>
          </a:xfrm>
          <a:prstGeom prst="rect">
            <a:avLst/>
          </a:prstGeom>
          <a:noFill/>
          <a:ln>
            <a:noFill/>
          </a:ln>
        </p:spPr>
      </p:pic>
      <p:sp>
        <p:nvSpPr>
          <p:cNvPr id="294" name="Google Shape;294;g13992e8b133_0_679"/>
          <p:cNvSpPr txBox="1">
            <a:spLocks noGrp="1"/>
          </p:cNvSpPr>
          <p:nvPr>
            <p:ph type="body" idx="1"/>
          </p:nvPr>
        </p:nvSpPr>
        <p:spPr>
          <a:xfrm>
            <a:off x="2757453" y="1026680"/>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D4F9D"/>
              </a:buClr>
              <a:buSzPts val="4800"/>
              <a:buFont typeface="Arial"/>
              <a:buNone/>
              <a:defRPr sz="4800" b="0" i="0" u="none" strike="noStrike" cap="none">
                <a:solidFill>
                  <a:srgbClr val="1D4F9D"/>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5" name="Google Shape;295;g13992e8b133_0_679"/>
          <p:cNvSpPr txBox="1">
            <a:spLocks noGrp="1"/>
          </p:cNvSpPr>
          <p:nvPr>
            <p:ph type="body" idx="2"/>
          </p:nvPr>
        </p:nvSpPr>
        <p:spPr>
          <a:xfrm>
            <a:off x="2757452" y="2048906"/>
            <a:ext cx="83802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rgbClr val="1D4F9D"/>
              </a:buClr>
              <a:buSzPts val="1800"/>
              <a:buFont typeface="Arial"/>
              <a:buNone/>
              <a:defRPr sz="1800" b="0" i="0" u="none" strike="noStrike" cap="none">
                <a:solidFill>
                  <a:srgbClr val="1D4F9D"/>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6" name="Google Shape;296;g13992e8b133_0_679"/>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297" name="Google Shape;297;g13992e8b133_0_679"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extLst>
      <p:ext uri="{BB962C8B-B14F-4D97-AF65-F5344CB8AC3E}">
        <p14:creationId xmlns:p14="http://schemas.microsoft.com/office/powerpoint/2010/main" val="3723604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amp;A">
  <p:cSld name="Q&amp;A">
    <p:spTree>
      <p:nvGrpSpPr>
        <p:cNvPr id="1" name="Shape 186"/>
        <p:cNvGrpSpPr/>
        <p:nvPr/>
      </p:nvGrpSpPr>
      <p:grpSpPr>
        <a:xfrm>
          <a:off x="0" y="0"/>
          <a:ext cx="0" cy="0"/>
          <a:chOff x="0" y="0"/>
          <a:chExt cx="0" cy="0"/>
        </a:xfrm>
      </p:grpSpPr>
      <p:sp>
        <p:nvSpPr>
          <p:cNvPr id="187" name="Google Shape;187;g139976a6555_0_1239"/>
          <p:cNvSpPr/>
          <p:nvPr/>
        </p:nvSpPr>
        <p:spPr>
          <a:xfrm>
            <a:off x="0" y="5328745"/>
            <a:ext cx="12192000" cy="1529400"/>
          </a:xfrm>
          <a:prstGeom prst="rect">
            <a:avLst/>
          </a:prstGeom>
          <a:solidFill>
            <a:srgbClr val="004F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g139976a6555_0_1239"/>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189" name="Google Shape;189;g139976a6555_0_1239" descr="A screenshot of a computer&#10;&#10;Description automatically generated with low confidence"/>
          <p:cNvPicPr preferRelativeResize="0"/>
          <p:nvPr/>
        </p:nvPicPr>
        <p:blipFill rotWithShape="1">
          <a:blip r:embed="rId2">
            <a:alphaModFix/>
          </a:blip>
          <a:srcRect/>
          <a:stretch/>
        </p:blipFill>
        <p:spPr>
          <a:xfrm>
            <a:off x="2981402" y="5572540"/>
            <a:ext cx="6229198" cy="1047638"/>
          </a:xfrm>
          <a:prstGeom prst="rect">
            <a:avLst/>
          </a:prstGeom>
          <a:noFill/>
          <a:ln>
            <a:noFill/>
          </a:ln>
        </p:spPr>
      </p:pic>
      <p:pic>
        <p:nvPicPr>
          <p:cNvPr id="190" name="Google Shape;190;g139976a6555_0_1239" descr="A picture containing vegetable&#10;&#10;Description automatically generated"/>
          <p:cNvPicPr preferRelativeResize="0"/>
          <p:nvPr/>
        </p:nvPicPr>
        <p:blipFill rotWithShape="1">
          <a:blip r:embed="rId3">
            <a:alphaModFix/>
          </a:blip>
          <a:srcRect t="34507"/>
          <a:stretch/>
        </p:blipFill>
        <p:spPr>
          <a:xfrm>
            <a:off x="0" y="13719"/>
            <a:ext cx="12191999" cy="5328747"/>
          </a:xfrm>
          <a:prstGeom prst="rect">
            <a:avLst/>
          </a:prstGeom>
          <a:noFill/>
          <a:ln>
            <a:noFill/>
          </a:ln>
        </p:spPr>
      </p:pic>
    </p:spTree>
    <p:extLst>
      <p:ext uri="{BB962C8B-B14F-4D97-AF65-F5344CB8AC3E}">
        <p14:creationId xmlns:p14="http://schemas.microsoft.com/office/powerpoint/2010/main" val="1967237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Title Page">
  <p:cSld name="Main Title Page">
    <p:bg>
      <p:bgPr>
        <a:solidFill>
          <a:srgbClr val="1D4F9D"/>
        </a:solidFill>
        <a:effectLst/>
      </p:bgPr>
    </p:bg>
    <p:spTree>
      <p:nvGrpSpPr>
        <p:cNvPr id="1" name="Shape 193"/>
        <p:cNvGrpSpPr/>
        <p:nvPr/>
      </p:nvGrpSpPr>
      <p:grpSpPr>
        <a:xfrm>
          <a:off x="0" y="0"/>
          <a:ext cx="0" cy="0"/>
          <a:chOff x="0" y="0"/>
          <a:chExt cx="0" cy="0"/>
        </a:xfrm>
      </p:grpSpPr>
      <p:pic>
        <p:nvPicPr>
          <p:cNvPr id="194" name="Google Shape;194;g13992e8b133_0_58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95" name="Google Shape;195;g13992e8b133_0_580"/>
          <p:cNvSpPr/>
          <p:nvPr/>
        </p:nvSpPr>
        <p:spPr>
          <a:xfrm>
            <a:off x="0" y="5328745"/>
            <a:ext cx="12192000" cy="1529400"/>
          </a:xfrm>
          <a:prstGeom prst="rect">
            <a:avLst/>
          </a:prstGeom>
          <a:solidFill>
            <a:srgbClr val="004F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g13992e8b133_0_580"/>
          <p:cNvSpPr/>
          <p:nvPr/>
        </p:nvSpPr>
        <p:spPr>
          <a:xfrm>
            <a:off x="0" y="0"/>
            <a:ext cx="12192000" cy="5328600"/>
          </a:xfrm>
          <a:prstGeom prst="rect">
            <a:avLst/>
          </a:prstGeom>
          <a:solidFill>
            <a:srgbClr val="5D24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7" name="Google Shape;197;g13992e8b133_0_580" descr="A screenshot of a computer&#10;&#10;Description automatically generated with low confidence"/>
          <p:cNvPicPr preferRelativeResize="0"/>
          <p:nvPr/>
        </p:nvPicPr>
        <p:blipFill rotWithShape="1">
          <a:blip r:embed="rId3">
            <a:alphaModFix/>
          </a:blip>
          <a:srcRect/>
          <a:stretch/>
        </p:blipFill>
        <p:spPr>
          <a:xfrm>
            <a:off x="2981402" y="5572540"/>
            <a:ext cx="6229198" cy="1047638"/>
          </a:xfrm>
          <a:prstGeom prst="rect">
            <a:avLst/>
          </a:prstGeom>
          <a:noFill/>
          <a:ln>
            <a:noFill/>
          </a:ln>
        </p:spPr>
      </p:pic>
      <p:pic>
        <p:nvPicPr>
          <p:cNvPr id="198" name="Google Shape;198;g13992e8b133_0_580" descr="A picture containing plant, vegetable&#10;&#10;Description automatically generated"/>
          <p:cNvPicPr preferRelativeResize="0"/>
          <p:nvPr/>
        </p:nvPicPr>
        <p:blipFill rotWithShape="1">
          <a:blip r:embed="rId4">
            <a:alphaModFix/>
          </a:blip>
          <a:srcRect/>
          <a:stretch/>
        </p:blipFill>
        <p:spPr>
          <a:xfrm>
            <a:off x="692150" y="326258"/>
            <a:ext cx="10807698" cy="4673601"/>
          </a:xfrm>
          <a:prstGeom prst="rect">
            <a:avLst/>
          </a:prstGeom>
          <a:noFill/>
          <a:ln>
            <a:noFill/>
          </a:ln>
        </p:spPr>
      </p:pic>
    </p:spTree>
    <p:extLst>
      <p:ext uri="{BB962C8B-B14F-4D97-AF65-F5344CB8AC3E}">
        <p14:creationId xmlns:p14="http://schemas.microsoft.com/office/powerpoint/2010/main" val="3741342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ext Slide">
  <p:cSld name="Blank Text Slide">
    <p:spTree>
      <p:nvGrpSpPr>
        <p:cNvPr id="1" name="Shape 42"/>
        <p:cNvGrpSpPr/>
        <p:nvPr/>
      </p:nvGrpSpPr>
      <p:grpSpPr>
        <a:xfrm>
          <a:off x="0" y="0"/>
          <a:ext cx="0" cy="0"/>
          <a:chOff x="0" y="0"/>
          <a:chExt cx="0" cy="0"/>
        </a:xfrm>
      </p:grpSpPr>
      <p:sp>
        <p:nvSpPr>
          <p:cNvPr id="43" name="Google Shape;43;p39"/>
          <p:cNvSpPr/>
          <p:nvPr/>
        </p:nvSpPr>
        <p:spPr>
          <a:xfrm>
            <a:off x="11327280" y="6467128"/>
            <a:ext cx="386644"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pic>
        <p:nvPicPr>
          <p:cNvPr id="44" name="Google Shape;44;p39" descr="F:\Birmingham\MSU\Creative Services\DG EAC Framework jobs\EIT\2014 EIT re-brand\Brand elements examples\Mock-ups\Examples\Powerpoint Template\Old\Graphic_element.png"/>
          <p:cNvPicPr preferRelativeResize="0"/>
          <p:nvPr/>
        </p:nvPicPr>
        <p:blipFill rotWithShape="1">
          <a:blip r:embed="rId2">
            <a:alphaModFix/>
          </a:blip>
          <a:srcRect l="-5234" t="44538" r="10504" b="-1198"/>
          <a:stretch/>
        </p:blipFill>
        <p:spPr>
          <a:xfrm>
            <a:off x="9660205" y="0"/>
            <a:ext cx="2531795" cy="1514416"/>
          </a:xfrm>
          <a:prstGeom prst="rect">
            <a:avLst/>
          </a:prstGeom>
          <a:noFill/>
          <a:ln>
            <a:noFill/>
          </a:ln>
        </p:spPr>
      </p:pic>
      <p:sp>
        <p:nvSpPr>
          <p:cNvPr id="45" name="Google Shape;45;p39"/>
          <p:cNvSpPr txBox="1">
            <a:spLocks noGrp="1"/>
          </p:cNvSpPr>
          <p:nvPr>
            <p:ph type="body" idx="1"/>
          </p:nvPr>
        </p:nvSpPr>
        <p:spPr>
          <a:xfrm>
            <a:off x="623393" y="541719"/>
            <a:ext cx="8640000"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39"/>
          <p:cNvSpPr txBox="1">
            <a:spLocks noGrp="1"/>
          </p:cNvSpPr>
          <p:nvPr>
            <p:ph type="body" idx="2"/>
          </p:nvPr>
        </p:nvSpPr>
        <p:spPr>
          <a:xfrm>
            <a:off x="623393" y="1196976"/>
            <a:ext cx="8640000" cy="417671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3000"/>
              </a:lnSpc>
              <a:spcBef>
                <a:spcPts val="0"/>
              </a:spcBef>
              <a:spcAft>
                <a:spcPts val="0"/>
              </a:spcAft>
              <a:buClr>
                <a:schemeClr val="dk2"/>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81000" algn="l" rtl="0">
              <a:lnSpc>
                <a:spcPct val="113000"/>
              </a:lnSpc>
              <a:spcBef>
                <a:spcPts val="480"/>
              </a:spcBef>
              <a:spcAft>
                <a:spcPts val="0"/>
              </a:spcAft>
              <a:buClr>
                <a:schemeClr val="dk2"/>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81000" algn="l" rtl="0">
              <a:lnSpc>
                <a:spcPct val="113000"/>
              </a:lnSpc>
              <a:spcBef>
                <a:spcPts val="480"/>
              </a:spcBef>
              <a:spcAft>
                <a:spcPts val="0"/>
              </a:spcAft>
              <a:buClr>
                <a:schemeClr val="dk2"/>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81000" algn="l" rtl="0">
              <a:lnSpc>
                <a:spcPct val="113000"/>
              </a:lnSpc>
              <a:spcBef>
                <a:spcPts val="480"/>
              </a:spcBef>
              <a:spcAft>
                <a:spcPts val="0"/>
              </a:spcAft>
              <a:buClr>
                <a:schemeClr val="dk2"/>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02">
  <p:cSld name="Cover 02">
    <p:spTree>
      <p:nvGrpSpPr>
        <p:cNvPr id="1" name="Shape 54"/>
        <p:cNvGrpSpPr/>
        <p:nvPr/>
      </p:nvGrpSpPr>
      <p:grpSpPr>
        <a:xfrm>
          <a:off x="0" y="0"/>
          <a:ext cx="0" cy="0"/>
          <a:chOff x="0" y="0"/>
          <a:chExt cx="0" cy="0"/>
        </a:xfrm>
      </p:grpSpPr>
      <p:sp>
        <p:nvSpPr>
          <p:cNvPr id="55" name="Google Shape;55;p37"/>
          <p:cNvSpPr txBox="1">
            <a:spLocks noGrp="1"/>
          </p:cNvSpPr>
          <p:nvPr>
            <p:ph type="body" idx="1"/>
          </p:nvPr>
        </p:nvSpPr>
        <p:spPr>
          <a:xfrm>
            <a:off x="434430" y="4221088"/>
            <a:ext cx="5760000" cy="3600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37"/>
          <p:cNvSpPr txBox="1">
            <a:spLocks noGrp="1"/>
          </p:cNvSpPr>
          <p:nvPr>
            <p:ph type="body" idx="2"/>
          </p:nvPr>
        </p:nvSpPr>
        <p:spPr>
          <a:xfrm>
            <a:off x="434430" y="3501008"/>
            <a:ext cx="5760000" cy="5040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37"/>
          <p:cNvSpPr>
            <a:spLocks noGrp="1"/>
          </p:cNvSpPr>
          <p:nvPr>
            <p:ph type="pic" idx="3"/>
          </p:nvPr>
        </p:nvSpPr>
        <p:spPr>
          <a:xfrm>
            <a:off x="6716587" y="1771536"/>
            <a:ext cx="7368054" cy="7368054"/>
          </a:xfrm>
          <a:prstGeom prst="ellipse">
            <a:avLst/>
          </a:prstGeom>
          <a:noFill/>
          <a:ln>
            <a:noFill/>
          </a:ln>
        </p:spPr>
      </p:sp>
      <p:sp>
        <p:nvSpPr>
          <p:cNvPr id="58" name="Google Shape;58;p37"/>
          <p:cNvSpPr/>
          <p:nvPr/>
        </p:nvSpPr>
        <p:spPr>
          <a:xfrm>
            <a:off x="6188146" y="1243095"/>
            <a:ext cx="8424936" cy="8424936"/>
          </a:xfrm>
          <a:prstGeom prst="donut">
            <a:avLst>
              <a:gd name="adj" fmla="val 3102"/>
            </a:avLst>
          </a:prstGeom>
          <a:solidFill>
            <a:srgbClr val="58595B">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9" name="Google Shape;59;p37" descr="Logo&#10;&#10;Description automatically generated"/>
          <p:cNvPicPr preferRelativeResize="0"/>
          <p:nvPr/>
        </p:nvPicPr>
        <p:blipFill rotWithShape="1">
          <a:blip r:embed="rId2">
            <a:alphaModFix/>
          </a:blip>
          <a:srcRect/>
          <a:stretch/>
        </p:blipFill>
        <p:spPr>
          <a:xfrm>
            <a:off x="546190" y="423866"/>
            <a:ext cx="1617078" cy="535456"/>
          </a:xfrm>
          <a:prstGeom prst="rect">
            <a:avLst/>
          </a:prstGeom>
          <a:noFill/>
          <a:ln>
            <a:noFill/>
          </a:ln>
        </p:spPr>
      </p:pic>
      <p:pic>
        <p:nvPicPr>
          <p:cNvPr id="60" name="Google Shape;60;p37" descr="Graphical user interface, text&#10;&#10;Description automatically generated with medium confidence"/>
          <p:cNvPicPr preferRelativeResize="0"/>
          <p:nvPr/>
        </p:nvPicPr>
        <p:blipFill rotWithShape="1">
          <a:blip r:embed="rId3">
            <a:alphaModFix/>
          </a:blip>
          <a:srcRect/>
          <a:stretch/>
        </p:blipFill>
        <p:spPr>
          <a:xfrm>
            <a:off x="496915" y="6002223"/>
            <a:ext cx="1415442" cy="415249"/>
          </a:xfrm>
          <a:prstGeom prst="rect">
            <a:avLst/>
          </a:prstGeom>
          <a:noFill/>
          <a:ln>
            <a:noFill/>
          </a:ln>
        </p:spPr>
      </p:pic>
      <p:pic>
        <p:nvPicPr>
          <p:cNvPr id="61" name="Google Shape;61;p37" descr="A black and white logo&#10;&#10;Description automatically generated with low confidence"/>
          <p:cNvPicPr preferRelativeResize="0"/>
          <p:nvPr/>
        </p:nvPicPr>
        <p:blipFill rotWithShape="1">
          <a:blip r:embed="rId4">
            <a:alphaModFix/>
          </a:blip>
          <a:srcRect/>
          <a:stretch/>
        </p:blipFill>
        <p:spPr>
          <a:xfrm>
            <a:off x="9479788" y="606244"/>
            <a:ext cx="1105373" cy="321386"/>
          </a:xfrm>
          <a:prstGeom prst="rect">
            <a:avLst/>
          </a:prstGeom>
          <a:noFill/>
          <a:ln>
            <a:noFill/>
          </a:ln>
        </p:spPr>
      </p:pic>
      <p:pic>
        <p:nvPicPr>
          <p:cNvPr id="62" name="Google Shape;62;p37" descr="Logo&#10;&#10;Description automatically generated"/>
          <p:cNvPicPr preferRelativeResize="0"/>
          <p:nvPr/>
        </p:nvPicPr>
        <p:blipFill rotWithShape="1">
          <a:blip r:embed="rId5">
            <a:alphaModFix/>
          </a:blip>
          <a:srcRect/>
          <a:stretch/>
        </p:blipFill>
        <p:spPr>
          <a:xfrm>
            <a:off x="7156647" y="589196"/>
            <a:ext cx="925237" cy="317413"/>
          </a:xfrm>
          <a:prstGeom prst="rect">
            <a:avLst/>
          </a:prstGeom>
          <a:noFill/>
          <a:ln>
            <a:noFill/>
          </a:ln>
        </p:spPr>
      </p:pic>
      <p:pic>
        <p:nvPicPr>
          <p:cNvPr id="63" name="Google Shape;63;p37" descr="Logo&#10;&#10;Description automatically generated"/>
          <p:cNvPicPr preferRelativeResize="0"/>
          <p:nvPr/>
        </p:nvPicPr>
        <p:blipFill rotWithShape="1">
          <a:blip r:embed="rId6">
            <a:alphaModFix/>
          </a:blip>
          <a:srcRect/>
          <a:stretch/>
        </p:blipFill>
        <p:spPr>
          <a:xfrm>
            <a:off x="11166990" y="578200"/>
            <a:ext cx="495200" cy="332874"/>
          </a:xfrm>
          <a:prstGeom prst="rect">
            <a:avLst/>
          </a:prstGeom>
          <a:noFill/>
          <a:ln>
            <a:noFill/>
          </a:ln>
        </p:spPr>
      </p:pic>
      <p:pic>
        <p:nvPicPr>
          <p:cNvPr id="64" name="Google Shape;64;p37" descr="Icon&#10;&#10;Description automatically generated with low confidence"/>
          <p:cNvPicPr preferRelativeResize="0"/>
          <p:nvPr/>
        </p:nvPicPr>
        <p:blipFill rotWithShape="1">
          <a:blip r:embed="rId7">
            <a:alphaModFix/>
          </a:blip>
          <a:srcRect/>
          <a:stretch/>
        </p:blipFill>
        <p:spPr>
          <a:xfrm>
            <a:off x="8545052" y="346240"/>
            <a:ext cx="486134" cy="647413"/>
          </a:xfrm>
          <a:prstGeom prst="rect">
            <a:avLst/>
          </a:prstGeom>
          <a:noFill/>
          <a:ln>
            <a:noFill/>
          </a:ln>
        </p:spPr>
      </p:pic>
      <p:pic>
        <p:nvPicPr>
          <p:cNvPr id="65" name="Google Shape;65;p37" descr="A black sign with white text&#10;&#10;Description automatically generated"/>
          <p:cNvPicPr preferRelativeResize="0"/>
          <p:nvPr/>
        </p:nvPicPr>
        <p:blipFill rotWithShape="1">
          <a:blip r:embed="rId8">
            <a:alphaModFix/>
          </a:blip>
          <a:srcRect/>
          <a:stretch/>
        </p:blipFill>
        <p:spPr>
          <a:xfrm>
            <a:off x="2670771" y="578200"/>
            <a:ext cx="1386632" cy="317280"/>
          </a:xfrm>
          <a:prstGeom prst="rect">
            <a:avLst/>
          </a:prstGeom>
          <a:noFill/>
          <a:ln>
            <a:noFill/>
          </a:ln>
        </p:spPr>
      </p:pic>
      <p:pic>
        <p:nvPicPr>
          <p:cNvPr id="66" name="Google Shape;66;p37" descr="A picture containing computer, keyboard, laptop, food&#10;&#10;Description automatically generated"/>
          <p:cNvPicPr preferRelativeResize="0"/>
          <p:nvPr/>
        </p:nvPicPr>
        <p:blipFill rotWithShape="1">
          <a:blip r:embed="rId9">
            <a:alphaModFix/>
          </a:blip>
          <a:srcRect/>
          <a:stretch/>
        </p:blipFill>
        <p:spPr>
          <a:xfrm>
            <a:off x="4564906" y="521268"/>
            <a:ext cx="2227649" cy="44403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amp;  3 Image ">
  <p:cSld name="Text &amp;  3 Image ">
    <p:spTree>
      <p:nvGrpSpPr>
        <p:cNvPr id="1" name="Shape 67"/>
        <p:cNvGrpSpPr/>
        <p:nvPr/>
      </p:nvGrpSpPr>
      <p:grpSpPr>
        <a:xfrm>
          <a:off x="0" y="0"/>
          <a:ext cx="0" cy="0"/>
          <a:chOff x="0" y="0"/>
          <a:chExt cx="0" cy="0"/>
        </a:xfrm>
      </p:grpSpPr>
      <p:sp>
        <p:nvSpPr>
          <p:cNvPr id="68" name="Google Shape;68;p44"/>
          <p:cNvSpPr>
            <a:spLocks noGrp="1"/>
          </p:cNvSpPr>
          <p:nvPr>
            <p:ph type="pic" idx="2"/>
          </p:nvPr>
        </p:nvSpPr>
        <p:spPr>
          <a:xfrm>
            <a:off x="7063263" y="1196628"/>
            <a:ext cx="2016224" cy="2376265"/>
          </a:xfrm>
          <a:prstGeom prst="round2DiagRect">
            <a:avLst>
              <a:gd name="adj1" fmla="val 16667"/>
              <a:gd name="adj2" fmla="val 0"/>
            </a:avLst>
          </a:prstGeom>
          <a:noFill/>
          <a:ln>
            <a:noFill/>
          </a:ln>
        </p:spPr>
      </p:sp>
      <p:sp>
        <p:nvSpPr>
          <p:cNvPr id="69" name="Google Shape;69;p44"/>
          <p:cNvSpPr>
            <a:spLocks noGrp="1"/>
          </p:cNvSpPr>
          <p:nvPr>
            <p:ph type="pic" idx="3"/>
          </p:nvPr>
        </p:nvSpPr>
        <p:spPr>
          <a:xfrm>
            <a:off x="7056968" y="3788892"/>
            <a:ext cx="4511641" cy="1584325"/>
          </a:xfrm>
          <a:prstGeom prst="round2DiagRect">
            <a:avLst>
              <a:gd name="adj1" fmla="val 16667"/>
              <a:gd name="adj2" fmla="val 0"/>
            </a:avLst>
          </a:prstGeom>
          <a:noFill/>
          <a:ln>
            <a:noFill/>
          </a:ln>
        </p:spPr>
      </p:sp>
      <p:sp>
        <p:nvSpPr>
          <p:cNvPr id="70" name="Google Shape;70;p44"/>
          <p:cNvSpPr>
            <a:spLocks noGrp="1"/>
          </p:cNvSpPr>
          <p:nvPr>
            <p:ph type="pic" idx="4"/>
          </p:nvPr>
        </p:nvSpPr>
        <p:spPr>
          <a:xfrm>
            <a:off x="9552384" y="1196603"/>
            <a:ext cx="2016224" cy="2376265"/>
          </a:xfrm>
          <a:prstGeom prst="round2DiagRect">
            <a:avLst>
              <a:gd name="adj1" fmla="val 0"/>
              <a:gd name="adj2" fmla="val 18487"/>
            </a:avLst>
          </a:prstGeom>
          <a:noFill/>
          <a:ln>
            <a:noFill/>
          </a:ln>
        </p:spPr>
      </p:sp>
      <p:sp>
        <p:nvSpPr>
          <p:cNvPr id="71" name="Google Shape;71;p44"/>
          <p:cNvSpPr txBox="1">
            <a:spLocks noGrp="1"/>
          </p:cNvSpPr>
          <p:nvPr>
            <p:ph type="body" idx="1"/>
          </p:nvPr>
        </p:nvSpPr>
        <p:spPr>
          <a:xfrm>
            <a:off x="623394" y="494094"/>
            <a:ext cx="6048671"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Google Shape;72;p44"/>
          <p:cNvSpPr txBox="1">
            <a:spLocks noGrp="1"/>
          </p:cNvSpPr>
          <p:nvPr>
            <p:ph type="body" idx="5"/>
          </p:nvPr>
        </p:nvSpPr>
        <p:spPr>
          <a:xfrm>
            <a:off x="623394" y="1196976"/>
            <a:ext cx="6048671" cy="417671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3000"/>
              </a:lnSpc>
              <a:spcBef>
                <a:spcPts val="480"/>
              </a:spcBef>
              <a:spcAft>
                <a:spcPts val="0"/>
              </a:spcAft>
              <a:buClr>
                <a:schemeClr val="dk2"/>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406400" algn="l" rtl="0">
              <a:lnSpc>
                <a:spcPct val="113000"/>
              </a:lnSpc>
              <a:spcBef>
                <a:spcPts val="560"/>
              </a:spcBef>
              <a:spcAft>
                <a:spcPts val="0"/>
              </a:spcAft>
              <a:buClr>
                <a:schemeClr val="dk2"/>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406400" algn="l" rtl="0">
              <a:lnSpc>
                <a:spcPct val="113000"/>
              </a:lnSpc>
              <a:spcBef>
                <a:spcPts val="560"/>
              </a:spcBef>
              <a:spcAft>
                <a:spcPts val="0"/>
              </a:spcAft>
              <a:buClr>
                <a:schemeClr val="dk2"/>
              </a:buClr>
              <a:buSzPts val="2800"/>
              <a:buFont typeface="Arial"/>
              <a:buChar char="•"/>
              <a:defRPr sz="2800" b="0" i="0" u="none" strike="noStrike" cap="none">
                <a:solidFill>
                  <a:schemeClr val="dk1"/>
                </a:solidFill>
                <a:latin typeface="Calibri"/>
                <a:ea typeface="Calibri"/>
                <a:cs typeface="Calibri"/>
                <a:sym typeface="Calibri"/>
              </a:defRPr>
            </a:lvl3pPr>
            <a:lvl4pPr marL="1828800" marR="0" lvl="3" indent="-406400" algn="l" rtl="0">
              <a:lnSpc>
                <a:spcPct val="113000"/>
              </a:lnSpc>
              <a:spcBef>
                <a:spcPts val="560"/>
              </a:spcBef>
              <a:spcAft>
                <a:spcPts val="0"/>
              </a:spcAft>
              <a:buClr>
                <a:schemeClr val="dk2"/>
              </a:buClr>
              <a:buSzPts val="2800"/>
              <a:buFont typeface="Arial"/>
              <a:buChar char="•"/>
              <a:defRPr sz="28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amp;  3 Image 02">
  <p:cSld name="Text &amp;  3 Image 02">
    <p:spTree>
      <p:nvGrpSpPr>
        <p:cNvPr id="1" name="Shape 73"/>
        <p:cNvGrpSpPr/>
        <p:nvPr/>
      </p:nvGrpSpPr>
      <p:grpSpPr>
        <a:xfrm>
          <a:off x="0" y="0"/>
          <a:ext cx="0" cy="0"/>
          <a:chOff x="0" y="0"/>
          <a:chExt cx="0" cy="0"/>
        </a:xfrm>
      </p:grpSpPr>
      <p:sp>
        <p:nvSpPr>
          <p:cNvPr id="74" name="Google Shape;74;p46"/>
          <p:cNvSpPr>
            <a:spLocks noGrp="1"/>
          </p:cNvSpPr>
          <p:nvPr>
            <p:ph type="pic" idx="2"/>
          </p:nvPr>
        </p:nvSpPr>
        <p:spPr>
          <a:xfrm>
            <a:off x="7056968" y="3429000"/>
            <a:ext cx="4511641" cy="1944216"/>
          </a:xfrm>
          <a:prstGeom prst="round2DiagRect">
            <a:avLst>
              <a:gd name="adj1" fmla="val 16667"/>
              <a:gd name="adj2" fmla="val 0"/>
            </a:avLst>
          </a:prstGeom>
          <a:noFill/>
          <a:ln>
            <a:noFill/>
          </a:ln>
        </p:spPr>
      </p:sp>
      <p:sp>
        <p:nvSpPr>
          <p:cNvPr id="75" name="Google Shape;75;p46"/>
          <p:cNvSpPr>
            <a:spLocks noGrp="1"/>
          </p:cNvSpPr>
          <p:nvPr>
            <p:ph type="pic" idx="3"/>
          </p:nvPr>
        </p:nvSpPr>
        <p:spPr>
          <a:xfrm>
            <a:off x="7056108" y="1196752"/>
            <a:ext cx="4511641" cy="1950720"/>
          </a:xfrm>
          <a:prstGeom prst="round2DiagRect">
            <a:avLst>
              <a:gd name="adj1" fmla="val 16667"/>
              <a:gd name="adj2" fmla="val 0"/>
            </a:avLst>
          </a:prstGeom>
          <a:noFill/>
          <a:ln>
            <a:noFill/>
          </a:ln>
        </p:spPr>
      </p:sp>
      <p:sp>
        <p:nvSpPr>
          <p:cNvPr id="76" name="Google Shape;76;p46"/>
          <p:cNvSpPr txBox="1">
            <a:spLocks noGrp="1"/>
          </p:cNvSpPr>
          <p:nvPr>
            <p:ph type="body" idx="1"/>
          </p:nvPr>
        </p:nvSpPr>
        <p:spPr>
          <a:xfrm>
            <a:off x="623394" y="541719"/>
            <a:ext cx="6048671"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46"/>
          <p:cNvSpPr txBox="1">
            <a:spLocks noGrp="1"/>
          </p:cNvSpPr>
          <p:nvPr>
            <p:ph type="body" idx="4"/>
          </p:nvPr>
        </p:nvSpPr>
        <p:spPr>
          <a:xfrm>
            <a:off x="623394" y="1196976"/>
            <a:ext cx="6048671" cy="417671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3000"/>
              </a:lnSpc>
              <a:spcBef>
                <a:spcPts val="480"/>
              </a:spcBef>
              <a:spcAft>
                <a:spcPts val="0"/>
              </a:spcAft>
              <a:buClr>
                <a:schemeClr val="dk2"/>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81000" algn="l" rtl="0">
              <a:lnSpc>
                <a:spcPct val="113000"/>
              </a:lnSpc>
              <a:spcBef>
                <a:spcPts val="480"/>
              </a:spcBef>
              <a:spcAft>
                <a:spcPts val="0"/>
              </a:spcAft>
              <a:buClr>
                <a:schemeClr val="dk2"/>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81000" algn="l" rtl="0">
              <a:lnSpc>
                <a:spcPct val="113000"/>
              </a:lnSpc>
              <a:spcBef>
                <a:spcPts val="480"/>
              </a:spcBef>
              <a:spcAft>
                <a:spcPts val="0"/>
              </a:spcAft>
              <a:buClr>
                <a:schemeClr val="dk2"/>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81000" algn="l" rtl="0">
              <a:lnSpc>
                <a:spcPct val="113000"/>
              </a:lnSpc>
              <a:spcBef>
                <a:spcPts val="480"/>
              </a:spcBef>
              <a:spcAft>
                <a:spcPts val="0"/>
              </a:spcAft>
              <a:buClr>
                <a:schemeClr val="dk2"/>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01">
  <p:cSld name="Cover 01">
    <p:spTree>
      <p:nvGrpSpPr>
        <p:cNvPr id="1" name="Shape 78"/>
        <p:cNvGrpSpPr/>
        <p:nvPr/>
      </p:nvGrpSpPr>
      <p:grpSpPr>
        <a:xfrm>
          <a:off x="0" y="0"/>
          <a:ext cx="0" cy="0"/>
          <a:chOff x="0" y="0"/>
          <a:chExt cx="0" cy="0"/>
        </a:xfrm>
      </p:grpSpPr>
      <p:sp>
        <p:nvSpPr>
          <p:cNvPr id="79" name="Google Shape;79;p48"/>
          <p:cNvSpPr>
            <a:spLocks noGrp="1"/>
          </p:cNvSpPr>
          <p:nvPr>
            <p:ph type="pic" idx="2"/>
          </p:nvPr>
        </p:nvSpPr>
        <p:spPr>
          <a:xfrm>
            <a:off x="6889840" y="-1251520"/>
            <a:ext cx="6044400" cy="6045583"/>
          </a:xfrm>
          <a:prstGeom prst="ellipse">
            <a:avLst/>
          </a:prstGeom>
          <a:noFill/>
          <a:ln>
            <a:noFill/>
          </a:ln>
        </p:spPr>
      </p:sp>
      <p:sp>
        <p:nvSpPr>
          <p:cNvPr id="80" name="Google Shape;80;p48"/>
          <p:cNvSpPr/>
          <p:nvPr/>
        </p:nvSpPr>
        <p:spPr>
          <a:xfrm>
            <a:off x="6456040" y="-1685113"/>
            <a:ext cx="6912000" cy="6912768"/>
          </a:xfrm>
          <a:prstGeom prst="donut">
            <a:avLst>
              <a:gd name="adj" fmla="val 3102"/>
            </a:avLst>
          </a:prstGeom>
          <a:solidFill>
            <a:srgbClr val="58595B">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1" name="Google Shape;81;p48" descr="A black and white logo&#10;&#10;Description automatically generated with low confidence"/>
          <p:cNvPicPr preferRelativeResize="0"/>
          <p:nvPr/>
        </p:nvPicPr>
        <p:blipFill rotWithShape="1">
          <a:blip r:embed="rId2">
            <a:alphaModFix/>
          </a:blip>
          <a:srcRect/>
          <a:stretch/>
        </p:blipFill>
        <p:spPr>
          <a:xfrm>
            <a:off x="8623864" y="5918732"/>
            <a:ext cx="1319978" cy="383782"/>
          </a:xfrm>
          <a:prstGeom prst="rect">
            <a:avLst/>
          </a:prstGeom>
          <a:noFill/>
          <a:ln>
            <a:noFill/>
          </a:ln>
        </p:spPr>
      </p:pic>
      <p:pic>
        <p:nvPicPr>
          <p:cNvPr id="82" name="Google Shape;82;p48" descr="Logo&#10;&#10;Description automatically generated"/>
          <p:cNvPicPr preferRelativeResize="0"/>
          <p:nvPr/>
        </p:nvPicPr>
        <p:blipFill rotWithShape="1">
          <a:blip r:embed="rId3">
            <a:alphaModFix/>
          </a:blip>
          <a:srcRect/>
          <a:stretch/>
        </p:blipFill>
        <p:spPr>
          <a:xfrm>
            <a:off x="5805467" y="5910028"/>
            <a:ext cx="1104869" cy="379037"/>
          </a:xfrm>
          <a:prstGeom prst="rect">
            <a:avLst/>
          </a:prstGeom>
          <a:noFill/>
          <a:ln>
            <a:noFill/>
          </a:ln>
        </p:spPr>
      </p:pic>
      <p:pic>
        <p:nvPicPr>
          <p:cNvPr id="83" name="Google Shape;83;p48" descr="Logo&#10;&#10;Description automatically generated"/>
          <p:cNvPicPr preferRelativeResize="0"/>
          <p:nvPr/>
        </p:nvPicPr>
        <p:blipFill rotWithShape="1">
          <a:blip r:embed="rId4">
            <a:alphaModFix/>
          </a:blip>
          <a:srcRect/>
          <a:stretch/>
        </p:blipFill>
        <p:spPr>
          <a:xfrm>
            <a:off x="10760162" y="5909594"/>
            <a:ext cx="591342" cy="397500"/>
          </a:xfrm>
          <a:prstGeom prst="rect">
            <a:avLst/>
          </a:prstGeom>
          <a:noFill/>
          <a:ln>
            <a:noFill/>
          </a:ln>
        </p:spPr>
      </p:pic>
      <p:pic>
        <p:nvPicPr>
          <p:cNvPr id="84" name="Google Shape;84;p48" descr="Icon&#10;&#10;Description automatically generated with low confidence"/>
          <p:cNvPicPr preferRelativeResize="0"/>
          <p:nvPr/>
        </p:nvPicPr>
        <p:blipFill rotWithShape="1">
          <a:blip r:embed="rId5">
            <a:alphaModFix/>
          </a:blip>
          <a:srcRect/>
          <a:stretch/>
        </p:blipFill>
        <p:spPr>
          <a:xfrm>
            <a:off x="7476842" y="5643233"/>
            <a:ext cx="580516" cy="773106"/>
          </a:xfrm>
          <a:prstGeom prst="rect">
            <a:avLst/>
          </a:prstGeom>
          <a:noFill/>
          <a:ln>
            <a:noFill/>
          </a:ln>
        </p:spPr>
      </p:pic>
      <p:pic>
        <p:nvPicPr>
          <p:cNvPr id="85" name="Google Shape;85;p48" descr="A black sign with white text&#10;&#10;Description automatically generated"/>
          <p:cNvPicPr preferRelativeResize="0"/>
          <p:nvPr/>
        </p:nvPicPr>
        <p:blipFill rotWithShape="1">
          <a:blip r:embed="rId6">
            <a:alphaModFix/>
          </a:blip>
          <a:srcRect/>
          <a:stretch/>
        </p:blipFill>
        <p:spPr>
          <a:xfrm>
            <a:off x="504436" y="5929265"/>
            <a:ext cx="1603396" cy="366878"/>
          </a:xfrm>
          <a:prstGeom prst="rect">
            <a:avLst/>
          </a:prstGeom>
          <a:noFill/>
          <a:ln>
            <a:noFill/>
          </a:ln>
        </p:spPr>
      </p:pic>
      <p:pic>
        <p:nvPicPr>
          <p:cNvPr id="86" name="Google Shape;86;p48" descr="A picture containing computer, keyboard, laptop, food&#10;&#10;Description automatically generated"/>
          <p:cNvPicPr preferRelativeResize="0"/>
          <p:nvPr/>
        </p:nvPicPr>
        <p:blipFill rotWithShape="1">
          <a:blip r:embed="rId7">
            <a:alphaModFix/>
          </a:blip>
          <a:srcRect/>
          <a:stretch/>
        </p:blipFill>
        <p:spPr>
          <a:xfrm>
            <a:off x="2712877" y="5859475"/>
            <a:ext cx="2575885" cy="513446"/>
          </a:xfrm>
          <a:prstGeom prst="rect">
            <a:avLst/>
          </a:prstGeom>
          <a:noFill/>
          <a:ln>
            <a:noFill/>
          </a:ln>
        </p:spPr>
      </p:pic>
      <p:sp>
        <p:nvSpPr>
          <p:cNvPr id="87" name="Google Shape;87;p48"/>
          <p:cNvSpPr txBox="1">
            <a:spLocks noGrp="1"/>
          </p:cNvSpPr>
          <p:nvPr>
            <p:ph type="body" idx="1"/>
          </p:nvPr>
        </p:nvSpPr>
        <p:spPr>
          <a:xfrm>
            <a:off x="392278" y="3326365"/>
            <a:ext cx="5976000" cy="5040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4494"/>
              </a:buClr>
              <a:buSzPts val="3000"/>
              <a:buFont typeface="Arial"/>
              <a:buNone/>
              <a:defRPr sz="3000" b="0" i="0" u="none" strike="noStrike" cap="none">
                <a:solidFill>
                  <a:srgbClr val="004494"/>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8" name="Google Shape;88;p48"/>
          <p:cNvSpPr txBox="1">
            <a:spLocks noGrp="1"/>
          </p:cNvSpPr>
          <p:nvPr>
            <p:ph type="body" idx="3"/>
          </p:nvPr>
        </p:nvSpPr>
        <p:spPr>
          <a:xfrm>
            <a:off x="410876" y="4043603"/>
            <a:ext cx="4015283" cy="3600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4494"/>
              </a:buClr>
              <a:buSzPts val="1200"/>
              <a:buFont typeface="Arial"/>
              <a:buNone/>
              <a:defRPr sz="1200" b="0" i="0" u="none" strike="noStrike" cap="none">
                <a:solidFill>
                  <a:srgbClr val="004494"/>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89" name="Google Shape;89;p48" descr="Logo&#10;&#10;Description automatically generated"/>
          <p:cNvPicPr preferRelativeResize="0"/>
          <p:nvPr/>
        </p:nvPicPr>
        <p:blipFill rotWithShape="1">
          <a:blip r:embed="rId8">
            <a:alphaModFix/>
          </a:blip>
          <a:srcRect/>
          <a:stretch/>
        </p:blipFill>
        <p:spPr>
          <a:xfrm>
            <a:off x="546189" y="423865"/>
            <a:ext cx="2126222" cy="704047"/>
          </a:xfrm>
          <a:prstGeom prst="rect">
            <a:avLst/>
          </a:prstGeom>
          <a:noFill/>
          <a:ln>
            <a:noFill/>
          </a:ln>
        </p:spPr>
      </p:pic>
      <p:pic>
        <p:nvPicPr>
          <p:cNvPr id="90" name="Google Shape;90;p48" descr="Graphical user interface, text&#10;&#10;Description automatically generated with medium confidence"/>
          <p:cNvPicPr preferRelativeResize="0"/>
          <p:nvPr/>
        </p:nvPicPr>
        <p:blipFill rotWithShape="1">
          <a:blip r:embed="rId9">
            <a:alphaModFix/>
          </a:blip>
          <a:srcRect/>
          <a:stretch/>
        </p:blipFill>
        <p:spPr>
          <a:xfrm>
            <a:off x="3188931" y="673665"/>
            <a:ext cx="1415442" cy="4152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03">
  <p:cSld name="Cover 03">
    <p:spTree>
      <p:nvGrpSpPr>
        <p:cNvPr id="1" name="Shape 91"/>
        <p:cNvGrpSpPr/>
        <p:nvPr/>
      </p:nvGrpSpPr>
      <p:grpSpPr>
        <a:xfrm>
          <a:off x="0" y="0"/>
          <a:ext cx="0" cy="0"/>
          <a:chOff x="0" y="0"/>
          <a:chExt cx="0" cy="0"/>
        </a:xfrm>
      </p:grpSpPr>
      <p:sp>
        <p:nvSpPr>
          <p:cNvPr id="92" name="Google Shape;92;p49"/>
          <p:cNvSpPr>
            <a:spLocks noGrp="1"/>
          </p:cNvSpPr>
          <p:nvPr>
            <p:ph type="pic" idx="2"/>
          </p:nvPr>
        </p:nvSpPr>
        <p:spPr>
          <a:xfrm>
            <a:off x="-921361" y="2109017"/>
            <a:ext cx="5691600" cy="5691664"/>
          </a:xfrm>
          <a:prstGeom prst="ellipse">
            <a:avLst/>
          </a:prstGeom>
          <a:noFill/>
          <a:ln>
            <a:noFill/>
          </a:ln>
        </p:spPr>
      </p:sp>
      <p:sp>
        <p:nvSpPr>
          <p:cNvPr id="93" name="Google Shape;93;p49"/>
          <p:cNvSpPr/>
          <p:nvPr/>
        </p:nvSpPr>
        <p:spPr>
          <a:xfrm>
            <a:off x="-1329961" y="1700808"/>
            <a:ext cx="6508800" cy="6508082"/>
          </a:xfrm>
          <a:prstGeom prst="donut">
            <a:avLst>
              <a:gd name="adj" fmla="val 3102"/>
            </a:avLst>
          </a:prstGeom>
          <a:solidFill>
            <a:srgbClr val="58595B">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 name="Google Shape;94;p49"/>
          <p:cNvSpPr txBox="1">
            <a:spLocks noGrp="1"/>
          </p:cNvSpPr>
          <p:nvPr>
            <p:ph type="body" idx="1"/>
          </p:nvPr>
        </p:nvSpPr>
        <p:spPr>
          <a:xfrm>
            <a:off x="5683237" y="4869160"/>
            <a:ext cx="5976000" cy="3600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49"/>
          <p:cNvSpPr txBox="1">
            <a:spLocks noGrp="1"/>
          </p:cNvSpPr>
          <p:nvPr>
            <p:ph type="body" idx="3"/>
          </p:nvPr>
        </p:nvSpPr>
        <p:spPr>
          <a:xfrm>
            <a:off x="5683237" y="4149080"/>
            <a:ext cx="5976000" cy="5040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96" name="Google Shape;96;p49" descr="A black and white logo&#10;&#10;Description automatically generated with low confidence"/>
          <p:cNvPicPr preferRelativeResize="0"/>
          <p:nvPr/>
        </p:nvPicPr>
        <p:blipFill rotWithShape="1">
          <a:blip r:embed="rId2">
            <a:alphaModFix/>
          </a:blip>
          <a:srcRect/>
          <a:stretch/>
        </p:blipFill>
        <p:spPr>
          <a:xfrm>
            <a:off x="9479788" y="606244"/>
            <a:ext cx="1105373" cy="321386"/>
          </a:xfrm>
          <a:prstGeom prst="rect">
            <a:avLst/>
          </a:prstGeom>
          <a:noFill/>
          <a:ln>
            <a:noFill/>
          </a:ln>
        </p:spPr>
      </p:pic>
      <p:pic>
        <p:nvPicPr>
          <p:cNvPr id="97" name="Google Shape;97;p49" descr="Logo&#10;&#10;Description automatically generated"/>
          <p:cNvPicPr preferRelativeResize="0"/>
          <p:nvPr/>
        </p:nvPicPr>
        <p:blipFill rotWithShape="1">
          <a:blip r:embed="rId3">
            <a:alphaModFix/>
          </a:blip>
          <a:srcRect/>
          <a:stretch/>
        </p:blipFill>
        <p:spPr>
          <a:xfrm>
            <a:off x="7156647" y="589196"/>
            <a:ext cx="925237" cy="317413"/>
          </a:xfrm>
          <a:prstGeom prst="rect">
            <a:avLst/>
          </a:prstGeom>
          <a:noFill/>
          <a:ln>
            <a:noFill/>
          </a:ln>
        </p:spPr>
      </p:pic>
      <p:pic>
        <p:nvPicPr>
          <p:cNvPr id="98" name="Google Shape;98;p49" descr="Logo&#10;&#10;Description automatically generated"/>
          <p:cNvPicPr preferRelativeResize="0"/>
          <p:nvPr/>
        </p:nvPicPr>
        <p:blipFill rotWithShape="1">
          <a:blip r:embed="rId4">
            <a:alphaModFix/>
          </a:blip>
          <a:srcRect/>
          <a:stretch/>
        </p:blipFill>
        <p:spPr>
          <a:xfrm>
            <a:off x="11166990" y="578200"/>
            <a:ext cx="495200" cy="332874"/>
          </a:xfrm>
          <a:prstGeom prst="rect">
            <a:avLst/>
          </a:prstGeom>
          <a:noFill/>
          <a:ln>
            <a:noFill/>
          </a:ln>
        </p:spPr>
      </p:pic>
      <p:pic>
        <p:nvPicPr>
          <p:cNvPr id="99" name="Google Shape;99;p49" descr="Icon&#10;&#10;Description automatically generated with low confidence"/>
          <p:cNvPicPr preferRelativeResize="0"/>
          <p:nvPr/>
        </p:nvPicPr>
        <p:blipFill rotWithShape="1">
          <a:blip r:embed="rId5">
            <a:alphaModFix/>
          </a:blip>
          <a:srcRect/>
          <a:stretch/>
        </p:blipFill>
        <p:spPr>
          <a:xfrm>
            <a:off x="8545052" y="346240"/>
            <a:ext cx="486134" cy="647413"/>
          </a:xfrm>
          <a:prstGeom prst="rect">
            <a:avLst/>
          </a:prstGeom>
          <a:noFill/>
          <a:ln>
            <a:noFill/>
          </a:ln>
        </p:spPr>
      </p:pic>
      <p:pic>
        <p:nvPicPr>
          <p:cNvPr id="100" name="Google Shape;100;p49" descr="A black sign with white text&#10;&#10;Description automatically generated"/>
          <p:cNvPicPr preferRelativeResize="0"/>
          <p:nvPr/>
        </p:nvPicPr>
        <p:blipFill rotWithShape="1">
          <a:blip r:embed="rId6">
            <a:alphaModFix/>
          </a:blip>
          <a:srcRect/>
          <a:stretch/>
        </p:blipFill>
        <p:spPr>
          <a:xfrm>
            <a:off x="2670771" y="578200"/>
            <a:ext cx="1386632" cy="317280"/>
          </a:xfrm>
          <a:prstGeom prst="rect">
            <a:avLst/>
          </a:prstGeom>
          <a:noFill/>
          <a:ln>
            <a:noFill/>
          </a:ln>
        </p:spPr>
      </p:pic>
      <p:pic>
        <p:nvPicPr>
          <p:cNvPr id="101" name="Google Shape;101;p49" descr="A picture containing computer, keyboard, laptop, food&#10;&#10;Description automatically generated"/>
          <p:cNvPicPr preferRelativeResize="0"/>
          <p:nvPr/>
        </p:nvPicPr>
        <p:blipFill rotWithShape="1">
          <a:blip r:embed="rId7">
            <a:alphaModFix/>
          </a:blip>
          <a:srcRect/>
          <a:stretch/>
        </p:blipFill>
        <p:spPr>
          <a:xfrm>
            <a:off x="4564906" y="521268"/>
            <a:ext cx="2227649" cy="444033"/>
          </a:xfrm>
          <a:prstGeom prst="rect">
            <a:avLst/>
          </a:prstGeom>
          <a:noFill/>
          <a:ln>
            <a:noFill/>
          </a:ln>
        </p:spPr>
      </p:pic>
      <p:pic>
        <p:nvPicPr>
          <p:cNvPr id="102" name="Google Shape;102;p49" descr="Logo&#10;&#10;Description automatically generated"/>
          <p:cNvPicPr preferRelativeResize="0"/>
          <p:nvPr/>
        </p:nvPicPr>
        <p:blipFill rotWithShape="1">
          <a:blip r:embed="rId8">
            <a:alphaModFix/>
          </a:blip>
          <a:srcRect/>
          <a:stretch/>
        </p:blipFill>
        <p:spPr>
          <a:xfrm>
            <a:off x="546190" y="423866"/>
            <a:ext cx="1617078" cy="535456"/>
          </a:xfrm>
          <a:prstGeom prst="rect">
            <a:avLst/>
          </a:prstGeom>
          <a:noFill/>
          <a:ln>
            <a:noFill/>
          </a:ln>
        </p:spPr>
      </p:pic>
      <p:pic>
        <p:nvPicPr>
          <p:cNvPr id="103" name="Google Shape;103;p49" descr="Graphical user interface, application&#10;&#10;Description automatically generated"/>
          <p:cNvPicPr preferRelativeResize="0"/>
          <p:nvPr/>
        </p:nvPicPr>
        <p:blipFill rotWithShape="1">
          <a:blip r:embed="rId9">
            <a:alphaModFix/>
          </a:blip>
          <a:srcRect/>
          <a:stretch/>
        </p:blipFill>
        <p:spPr>
          <a:xfrm>
            <a:off x="10111226" y="6144814"/>
            <a:ext cx="1547271" cy="45456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s 2">
  <p:cSld name="Contents 2">
    <p:spTree>
      <p:nvGrpSpPr>
        <p:cNvPr id="1" name="Shape 110"/>
        <p:cNvGrpSpPr/>
        <p:nvPr/>
      </p:nvGrpSpPr>
      <p:grpSpPr>
        <a:xfrm>
          <a:off x="0" y="0"/>
          <a:ext cx="0" cy="0"/>
          <a:chOff x="0" y="0"/>
          <a:chExt cx="0" cy="0"/>
        </a:xfrm>
      </p:grpSpPr>
      <p:pic>
        <p:nvPicPr>
          <p:cNvPr id="111" name="Google Shape;111;g139976a6555_0_764" descr="Icon&#10;&#10;Description automatically generated"/>
          <p:cNvPicPr preferRelativeResize="0"/>
          <p:nvPr/>
        </p:nvPicPr>
        <p:blipFill rotWithShape="1">
          <a:blip r:embed="rId2">
            <a:alphaModFix/>
          </a:blip>
          <a:srcRect/>
          <a:stretch/>
        </p:blipFill>
        <p:spPr>
          <a:xfrm>
            <a:off x="9831161" y="3876675"/>
            <a:ext cx="1844344" cy="3032125"/>
          </a:xfrm>
          <a:prstGeom prst="rect">
            <a:avLst/>
          </a:prstGeom>
          <a:noFill/>
          <a:ln>
            <a:noFill/>
          </a:ln>
        </p:spPr>
      </p:pic>
      <p:sp>
        <p:nvSpPr>
          <p:cNvPr id="112" name="Google Shape;112;g139976a6555_0_764"/>
          <p:cNvSpPr/>
          <p:nvPr/>
        </p:nvSpPr>
        <p:spPr>
          <a:xfrm>
            <a:off x="0" y="0"/>
            <a:ext cx="3606900" cy="6858000"/>
          </a:xfrm>
          <a:prstGeom prst="rect">
            <a:avLst/>
          </a:prstGeom>
          <a:solidFill>
            <a:srgbClr val="00AB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D3076"/>
              </a:solidFill>
              <a:latin typeface="Calibri"/>
              <a:ea typeface="Calibri"/>
              <a:cs typeface="Calibri"/>
              <a:sym typeface="Calibri"/>
            </a:endParaRPr>
          </a:p>
        </p:txBody>
      </p:sp>
      <p:sp>
        <p:nvSpPr>
          <p:cNvPr id="113" name="Google Shape;113;g139976a6555_0_764"/>
          <p:cNvSpPr txBox="1">
            <a:spLocks noGrp="1"/>
          </p:cNvSpPr>
          <p:nvPr>
            <p:ph type="body" idx="1"/>
          </p:nvPr>
        </p:nvSpPr>
        <p:spPr>
          <a:xfrm>
            <a:off x="347980" y="541464"/>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1" i="0" u="none" strike="noStrike" cap="none">
                <a:solidFill>
                  <a:schemeClr val="dk1"/>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g139976a6555_0_764"/>
          <p:cNvSpPr txBox="1">
            <a:spLocks noGrp="1"/>
          </p:cNvSpPr>
          <p:nvPr>
            <p:ph type="body" idx="2"/>
          </p:nvPr>
        </p:nvSpPr>
        <p:spPr>
          <a:xfrm>
            <a:off x="390525" y="1946241"/>
            <a:ext cx="2567700" cy="232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Google Shape;115;g139976a6555_0_76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sz="1200" b="0" i="0">
                <a:solidFill>
                  <a:srgbClr val="1D4F9D"/>
                </a:solidFill>
                <a:latin typeface="Arial"/>
                <a:ea typeface="Arial"/>
                <a:cs typeface="Arial"/>
                <a:sym typeface="Arial"/>
              </a:defRPr>
            </a:lvl1pPr>
            <a:lvl2pPr marL="0" lvl="1" indent="0" algn="r" rtl="0">
              <a:spcBef>
                <a:spcPts val="0"/>
              </a:spcBef>
              <a:spcAft>
                <a:spcPts val="0"/>
              </a:spcAft>
              <a:buNone/>
              <a:defRPr sz="1200" b="0" i="0">
                <a:solidFill>
                  <a:srgbClr val="1D4F9D"/>
                </a:solidFill>
                <a:latin typeface="Arial"/>
                <a:ea typeface="Arial"/>
                <a:cs typeface="Arial"/>
                <a:sym typeface="Arial"/>
              </a:defRPr>
            </a:lvl2pPr>
            <a:lvl3pPr marL="0" lvl="2" indent="0" algn="r" rtl="0">
              <a:spcBef>
                <a:spcPts val="0"/>
              </a:spcBef>
              <a:spcAft>
                <a:spcPts val="0"/>
              </a:spcAft>
              <a:buNone/>
              <a:defRPr sz="1200" b="0" i="0">
                <a:solidFill>
                  <a:srgbClr val="1D4F9D"/>
                </a:solidFill>
                <a:latin typeface="Arial"/>
                <a:ea typeface="Arial"/>
                <a:cs typeface="Arial"/>
                <a:sym typeface="Arial"/>
              </a:defRPr>
            </a:lvl3pPr>
            <a:lvl4pPr marL="0" lvl="3" indent="0" algn="r" rtl="0">
              <a:spcBef>
                <a:spcPts val="0"/>
              </a:spcBef>
              <a:spcAft>
                <a:spcPts val="0"/>
              </a:spcAft>
              <a:buNone/>
              <a:defRPr sz="1200" b="0" i="0">
                <a:solidFill>
                  <a:srgbClr val="1D4F9D"/>
                </a:solidFill>
                <a:latin typeface="Arial"/>
                <a:ea typeface="Arial"/>
                <a:cs typeface="Arial"/>
                <a:sym typeface="Arial"/>
              </a:defRPr>
            </a:lvl4pPr>
            <a:lvl5pPr marL="0" lvl="4" indent="0" algn="r" rtl="0">
              <a:spcBef>
                <a:spcPts val="0"/>
              </a:spcBef>
              <a:spcAft>
                <a:spcPts val="0"/>
              </a:spcAft>
              <a:buNone/>
              <a:defRPr sz="1200" b="0" i="0">
                <a:solidFill>
                  <a:srgbClr val="1D4F9D"/>
                </a:solidFill>
                <a:latin typeface="Arial"/>
                <a:ea typeface="Arial"/>
                <a:cs typeface="Arial"/>
                <a:sym typeface="Arial"/>
              </a:defRPr>
            </a:lvl5pPr>
            <a:lvl6pPr marL="0" lvl="5" indent="0" algn="r" rtl="0">
              <a:spcBef>
                <a:spcPts val="0"/>
              </a:spcBef>
              <a:spcAft>
                <a:spcPts val="0"/>
              </a:spcAft>
              <a:buNone/>
              <a:defRPr sz="1200" b="0" i="0">
                <a:solidFill>
                  <a:srgbClr val="1D4F9D"/>
                </a:solidFill>
                <a:latin typeface="Arial"/>
                <a:ea typeface="Arial"/>
                <a:cs typeface="Arial"/>
                <a:sym typeface="Arial"/>
              </a:defRPr>
            </a:lvl6pPr>
            <a:lvl7pPr marL="0" lvl="6" indent="0" algn="r" rtl="0">
              <a:spcBef>
                <a:spcPts val="0"/>
              </a:spcBef>
              <a:spcAft>
                <a:spcPts val="0"/>
              </a:spcAft>
              <a:buNone/>
              <a:defRPr sz="1200" b="0" i="0">
                <a:solidFill>
                  <a:srgbClr val="1D4F9D"/>
                </a:solidFill>
                <a:latin typeface="Arial"/>
                <a:ea typeface="Arial"/>
                <a:cs typeface="Arial"/>
                <a:sym typeface="Arial"/>
              </a:defRPr>
            </a:lvl7pPr>
            <a:lvl8pPr marL="0" lvl="7" indent="0" algn="r" rtl="0">
              <a:spcBef>
                <a:spcPts val="0"/>
              </a:spcBef>
              <a:spcAft>
                <a:spcPts val="0"/>
              </a:spcAft>
              <a:buNone/>
              <a:defRPr sz="1200" b="0" i="0">
                <a:solidFill>
                  <a:srgbClr val="1D4F9D"/>
                </a:solidFill>
                <a:latin typeface="Arial"/>
                <a:ea typeface="Arial"/>
                <a:cs typeface="Arial"/>
                <a:sym typeface="Arial"/>
              </a:defRPr>
            </a:lvl8pPr>
            <a:lvl9pPr marL="0" lvl="8" indent="0" algn="r" rtl="0">
              <a:spcBef>
                <a:spcPts val="0"/>
              </a:spcBef>
              <a:spcAft>
                <a:spcPts val="0"/>
              </a:spcAft>
              <a:buNone/>
              <a:defRPr sz="1200" b="0" i="0">
                <a:solidFill>
                  <a:srgbClr val="1D4F9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16" name="Google Shape;116;g139976a6555_0_764"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extLst>
      <p:ext uri="{BB962C8B-B14F-4D97-AF65-F5344CB8AC3E}">
        <p14:creationId xmlns:p14="http://schemas.microsoft.com/office/powerpoint/2010/main" val="18563283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3" r:id="rId1"/>
    <p:sldLayoutId id="2147483656" r:id="rId2"/>
    <p:sldLayoutId id="2147483657" r:id="rId3"/>
    <p:sldLayoutId id="2147483658" r:id="rId4"/>
    <p:sldLayoutId id="2147483659" r:id="rId5"/>
    <p:sldLayoutId id="2147483660"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www.fh-joanneum.at/public-communication/postgraduate/en/" TargetMode="External"/><Relationship Id="rId3" Type="http://schemas.openxmlformats.org/officeDocument/2006/relationships/image" Target="../media/image49.jpg"/><Relationship Id="rId7" Type="http://schemas.openxmlformats.org/officeDocument/2006/relationships/hyperlink" Target="https://dobienews.scuc.txed.net/23829/news/why-journalism-is-important/"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hyperlink" Target="https://www.theguardian.com/science/2021/apr/10/why-are-there-still-so-few-black-scientists-in-the-uk"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hyperlink" Target="https://www.youtube.com/watch?v=fUPOxK55nm0" TargetMode="External"/><Relationship Id="rId4" Type="http://schemas.openxmlformats.org/officeDocument/2006/relationships/image" Target="../media/image53.jpg"/></Relationships>
</file>

<file path=ppt/slides/_rels/slide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5.jpeg"/></Relationships>
</file>

<file path=ppt/slides/_rels/slide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www.infopixi.com/blog/types-of-visual-conten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8.jpg"/></Relationships>
</file>

<file path=ppt/slides/_rels/slide1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60.jpeg"/></Relationships>
</file>

<file path=ppt/slides/_rels/slide17.xml.rels><?xml version="1.0" encoding="UTF-8" standalone="yes"?>
<Relationships xmlns="http://schemas.openxmlformats.org/package/2006/relationships"><Relationship Id="rId3" Type="http://schemas.openxmlformats.org/officeDocument/2006/relationships/hyperlink" Target="https://www.instagram.com/p/CdBXMXaqm3V/?igshid=YmMyMTA2M2Y%3D"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jp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jp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44.jpg"/><Relationship Id="rId5" Type="http://schemas.openxmlformats.org/officeDocument/2006/relationships/image" Target="../media/image43.png"/><Relationship Id="rId10" Type="http://schemas.openxmlformats.org/officeDocument/2006/relationships/image" Target="../media/image48.jpg"/><Relationship Id="rId4" Type="http://schemas.openxmlformats.org/officeDocument/2006/relationships/image" Target="../media/image42.png"/><Relationship Id="rId9" Type="http://schemas.openxmlformats.org/officeDocument/2006/relationships/image" Target="../media/image47.jp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139976a6555_0_191"/>
          <p:cNvSpPr txBox="1">
            <a:spLocks noGrp="1"/>
          </p:cNvSpPr>
          <p:nvPr>
            <p:ph type="body" idx="1"/>
          </p:nvPr>
        </p:nvSpPr>
        <p:spPr>
          <a:xfrm>
            <a:off x="908050" y="1838325"/>
            <a:ext cx="5694600" cy="1692000"/>
          </a:xfrm>
          <a:prstGeom prst="rect">
            <a:avLst/>
          </a:prstGeom>
          <a:solidFill>
            <a:srgbClr val="EF4D9B"/>
          </a:solid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200"/>
              <a:buFont typeface="Arial"/>
              <a:buNone/>
              <a:defRPr sz="3200" b="1"/>
            </a:pPr>
            <a:r>
              <a:rPr lang="el-GR" sz="2600" dirty="0">
                <a:solidFill>
                  <a:schemeClr val="bg1"/>
                </a:solidFill>
              </a:rPr>
              <a:t>Επιστημονική επικοινωνία – </a:t>
            </a:r>
          </a:p>
          <a:p>
            <a:pPr marL="0" lvl="0" indent="0" algn="ctr" rtl="0">
              <a:lnSpc>
                <a:spcPct val="100000"/>
              </a:lnSpc>
              <a:spcBef>
                <a:spcPts val="640"/>
              </a:spcBef>
              <a:spcAft>
                <a:spcPts val="0"/>
              </a:spcAft>
              <a:buClr>
                <a:schemeClr val="dk2"/>
              </a:buClr>
              <a:buSzPts val="3200"/>
              <a:buFont typeface="Arial"/>
              <a:buNone/>
              <a:defRPr sz="3200" b="1"/>
            </a:pPr>
            <a:r>
              <a:rPr lang="el-GR" sz="2600" dirty="0">
                <a:solidFill>
                  <a:schemeClr val="bg1"/>
                </a:solidFill>
              </a:rPr>
              <a:t>Πώς να μεταδώσετε επιστημονικές πληροφορίες για τα τρόφιμα σε διαφορετικά είδη ακροατηρίου </a:t>
            </a:r>
          </a:p>
        </p:txBody>
      </p:sp>
      <p:sp>
        <p:nvSpPr>
          <p:cNvPr id="2" name="Google Shape;177;g13252a7ce0c_0_33">
            <a:extLst>
              <a:ext uri="{FF2B5EF4-FFF2-40B4-BE49-F238E27FC236}">
                <a16:creationId xmlns:a16="http://schemas.microsoft.com/office/drawing/2014/main" id="{5C9EFAFC-037F-5E23-1D04-B7DE7A9314A8}"/>
              </a:ext>
            </a:extLst>
          </p:cNvPr>
          <p:cNvSpPr txBox="1">
            <a:spLocks/>
          </p:cNvSpPr>
          <p:nvPr/>
        </p:nvSpPr>
        <p:spPr>
          <a:xfrm>
            <a:off x="336000" y="4731016"/>
            <a:ext cx="5760000" cy="360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200"/>
              <a:defRPr b="1"/>
            </a:pPr>
            <a:r>
              <a:rPr lang="el-GR" b="1"/>
              <a:t>Δημιουργία παρουσίασης από τους </a:t>
            </a:r>
            <a:r>
              <a:rPr lang="en-GB" b="1"/>
              <a:t>Yael Rozenblum, Dr. Keren Dalyot </a:t>
            </a:r>
            <a:r>
              <a:rPr lang="el-GR" b="1"/>
              <a:t>και </a:t>
            </a:r>
            <a:r>
              <a:rPr lang="en-GB" b="1"/>
              <a:t>Dr. Yael Barel-Ben David </a:t>
            </a:r>
          </a:p>
          <a:p>
            <a:pPr>
              <a:buClr>
                <a:schemeClr val="dk2"/>
              </a:buClr>
              <a:buSzPts val="1200"/>
            </a:pPr>
            <a:endParaRPr lang="en-GB"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139976a6555_0_933"/>
          <p:cNvSpPr txBox="1">
            <a:spLocks noGrp="1"/>
          </p:cNvSpPr>
          <p:nvPr>
            <p:ph type="body" idx="1"/>
          </p:nvPr>
        </p:nvSpPr>
        <p:spPr>
          <a:xfrm>
            <a:off x="2757525" y="1027125"/>
            <a:ext cx="9299700" cy="723600"/>
          </a:xfrm>
          <a:prstGeom prst="rect">
            <a:avLst/>
          </a:prstGeom>
          <a:noFill/>
          <a:ln>
            <a:noFill/>
          </a:ln>
        </p:spPr>
        <p:txBody>
          <a:bodyPr spcFirstLastPara="1" wrap="square" lIns="91425" tIns="45700" rIns="91425" bIns="45700" anchor="t" anchorCtr="0">
            <a:noAutofit/>
          </a:bodyPr>
          <a:lstStyle/>
          <a:p>
            <a:pPr marL="0" lvl="0" indent="0" algn="l" rtl="0">
              <a:lnSpc>
                <a:spcPct val="113000"/>
              </a:lnSpc>
              <a:spcBef>
                <a:spcPts val="0"/>
              </a:spcBef>
              <a:spcAft>
                <a:spcPts val="0"/>
              </a:spcAft>
              <a:buClr>
                <a:srgbClr val="000000"/>
              </a:buClr>
              <a:buSzPts val="3600"/>
              <a:buNone/>
            </a:pPr>
            <a:r>
              <a:rPr lang="el-GR" sz="3600" b="1" dirty="0">
                <a:solidFill>
                  <a:srgbClr val="004494"/>
                </a:solidFill>
                <a:latin typeface="Calibri" panose="020F0502020204030204" pitchFamily="34" charset="0"/>
                <a:cs typeface="Calibri" panose="020F0502020204030204" pitchFamily="34" charset="0"/>
              </a:rPr>
              <a:t>Ποιος μεταδίδει επιστημονικές γνώσεις</a:t>
            </a:r>
            <a:r>
              <a:rPr lang="en-GB" sz="3600" b="1" dirty="0">
                <a:solidFill>
                  <a:srgbClr val="004494"/>
                </a:solidFill>
                <a:latin typeface="Calibri" panose="020F0502020204030204" pitchFamily="34" charset="0"/>
                <a:cs typeface="Calibri" panose="020F0502020204030204" pitchFamily="34" charset="0"/>
              </a:rPr>
              <a:t>;</a:t>
            </a:r>
            <a:endParaRPr sz="3600" b="1" dirty="0">
              <a:solidFill>
                <a:srgbClr val="004494"/>
              </a:solidFill>
              <a:latin typeface="Calibri" panose="020F0502020204030204" pitchFamily="34" charset="0"/>
              <a:cs typeface="Calibri" panose="020F0502020204030204" pitchFamily="34" charset="0"/>
            </a:endParaRPr>
          </a:p>
        </p:txBody>
      </p:sp>
      <p:pic>
        <p:nvPicPr>
          <p:cNvPr id="496" name="Google Shape;496;g139976a6555_0_933" descr="Why are there still so few black scientists in the UK? | Science | The  Guardian"/>
          <p:cNvPicPr preferRelativeResize="0"/>
          <p:nvPr/>
        </p:nvPicPr>
        <p:blipFill rotWithShape="1">
          <a:blip r:embed="rId3">
            <a:alphaModFix/>
          </a:blip>
          <a:srcRect/>
          <a:stretch/>
        </p:blipFill>
        <p:spPr>
          <a:xfrm>
            <a:off x="829962" y="2259226"/>
            <a:ext cx="2584623" cy="2584623"/>
          </a:xfrm>
          <a:prstGeom prst="rect">
            <a:avLst/>
          </a:prstGeom>
          <a:noFill/>
          <a:ln>
            <a:noFill/>
          </a:ln>
        </p:spPr>
      </p:pic>
      <p:pic>
        <p:nvPicPr>
          <p:cNvPr id="497" name="Google Shape;497;g139976a6555_0_933"/>
          <p:cNvPicPr preferRelativeResize="0"/>
          <p:nvPr/>
        </p:nvPicPr>
        <p:blipFill rotWithShape="1">
          <a:blip r:embed="rId4">
            <a:alphaModFix/>
          </a:blip>
          <a:srcRect/>
          <a:stretch/>
        </p:blipFill>
        <p:spPr>
          <a:xfrm>
            <a:off x="4083639" y="2259226"/>
            <a:ext cx="3177815" cy="2584622"/>
          </a:xfrm>
          <a:prstGeom prst="rect">
            <a:avLst/>
          </a:prstGeom>
          <a:noFill/>
          <a:ln>
            <a:noFill/>
          </a:ln>
        </p:spPr>
      </p:pic>
      <p:pic>
        <p:nvPicPr>
          <p:cNvPr id="498" name="Google Shape;498;g139976a6555_0_933"/>
          <p:cNvPicPr preferRelativeResize="0"/>
          <p:nvPr/>
        </p:nvPicPr>
        <p:blipFill rotWithShape="1">
          <a:blip r:embed="rId5">
            <a:alphaModFix/>
          </a:blip>
          <a:srcRect/>
          <a:stretch/>
        </p:blipFill>
        <p:spPr>
          <a:xfrm>
            <a:off x="8332444" y="2027537"/>
            <a:ext cx="3171825" cy="3048000"/>
          </a:xfrm>
          <a:prstGeom prst="rect">
            <a:avLst/>
          </a:prstGeom>
          <a:noFill/>
          <a:ln>
            <a:noFill/>
          </a:ln>
        </p:spPr>
      </p:pic>
      <p:sp>
        <p:nvSpPr>
          <p:cNvPr id="500" name="Google Shape;500;g139976a6555_0_93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 name="Google Shape;305;p10">
            <a:extLst>
              <a:ext uri="{FF2B5EF4-FFF2-40B4-BE49-F238E27FC236}">
                <a16:creationId xmlns:a16="http://schemas.microsoft.com/office/drawing/2014/main" id="{01A7A4D8-5811-EA7F-3626-5861F0621C8E}"/>
              </a:ext>
            </a:extLst>
          </p:cNvPr>
          <p:cNvSpPr txBox="1"/>
          <p:nvPr/>
        </p:nvSpPr>
        <p:spPr>
          <a:xfrm>
            <a:off x="134816" y="5352349"/>
            <a:ext cx="120003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defRPr sz="1000">
                <a:latin typeface="Calibri"/>
                <a:ea typeface="Calibri"/>
                <a:cs typeface="Calibri"/>
                <a:sym typeface="Calibri"/>
              </a:defRPr>
            </a:pPr>
            <a:r>
              <a:rPr dirty="0" err="1">
                <a:solidFill>
                  <a:srgbClr val="000000"/>
                </a:solidFill>
              </a:rPr>
              <a:t>Πηγές</a:t>
            </a:r>
            <a:r>
              <a:rPr dirty="0">
                <a:solidFill>
                  <a:srgbClr val="000000"/>
                </a:solidFill>
              </a:rPr>
              <a:t> </a:t>
            </a:r>
            <a:r>
              <a:rPr dirty="0" err="1">
                <a:solidFill>
                  <a:srgbClr val="000000"/>
                </a:solidFill>
              </a:rPr>
              <a:t>εικόνων</a:t>
            </a:r>
            <a:r>
              <a:rPr dirty="0">
                <a:solidFill>
                  <a:srgbClr val="000000"/>
                </a:solidFill>
              </a:rPr>
              <a:t>: </a:t>
            </a:r>
            <a:r>
              <a:rPr u="sng" dirty="0">
                <a:solidFill>
                  <a:schemeClr val="hlink"/>
                </a:solidFill>
                <a:hlinkClick r:id="rId6"/>
              </a:rPr>
              <a:t>https://www.theguardian.com/science/2021/apr/10/why-are-there-still-so-few-black-scientists-in-the-uk</a:t>
            </a:r>
            <a:r>
              <a:rPr dirty="0">
                <a:solidFill>
                  <a:srgbClr val="000000"/>
                </a:solidFill>
              </a:rPr>
              <a:t>, </a:t>
            </a:r>
            <a:r>
              <a:rPr u="sng" dirty="0">
                <a:solidFill>
                  <a:schemeClr val="hlink"/>
                </a:solidFill>
                <a:hlinkClick r:id="rId7"/>
              </a:rPr>
              <a:t>https://dobienews.scuc.txed.net/23829/news/why-journalism-is-important/</a:t>
            </a:r>
            <a:r>
              <a:rPr dirty="0">
                <a:solidFill>
                  <a:srgbClr val="000000"/>
                </a:solidFill>
              </a:rPr>
              <a:t> ,  </a:t>
            </a:r>
            <a:r>
              <a:rPr u="sng" dirty="0">
                <a:solidFill>
                  <a:schemeClr val="hlink"/>
                </a:solidFill>
                <a:hlinkClick r:id="rId8"/>
              </a:rPr>
              <a:t>https://www.fh-joanneum.at/public-communication/postgraduate/en/</a:t>
            </a:r>
            <a:r>
              <a:rPr dirty="0">
                <a:solidFill>
                  <a:srgbClr val="000000"/>
                </a:solidFill>
              </a:rPr>
              <a:t> </a:t>
            </a:r>
            <a:endParaRPr sz="10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6" name="Google Shape;506;g139976a6555_0_943" descr="Good Idea? CBS Plans 'Young Sheldon' Spin-Off From 'Big Bang Theory' | WVXU"/>
          <p:cNvPicPr preferRelativeResize="0"/>
          <p:nvPr/>
        </p:nvPicPr>
        <p:blipFill rotWithShape="1">
          <a:blip r:embed="rId3">
            <a:alphaModFix/>
          </a:blip>
          <a:srcRect/>
          <a:stretch/>
        </p:blipFill>
        <p:spPr>
          <a:xfrm>
            <a:off x="7432589" y="3625817"/>
            <a:ext cx="984423" cy="1476635"/>
          </a:xfrm>
          <a:prstGeom prst="rect">
            <a:avLst/>
          </a:prstGeom>
          <a:noFill/>
          <a:ln>
            <a:noFill/>
          </a:ln>
        </p:spPr>
      </p:pic>
      <p:grpSp>
        <p:nvGrpSpPr>
          <p:cNvPr id="507" name="Google Shape;507;g139976a6555_0_943"/>
          <p:cNvGrpSpPr/>
          <p:nvPr/>
        </p:nvGrpSpPr>
        <p:grpSpPr>
          <a:xfrm>
            <a:off x="2351326" y="1145950"/>
            <a:ext cx="7533600" cy="1838819"/>
            <a:chOff x="522526" y="1450750"/>
            <a:chExt cx="7533600" cy="1838819"/>
          </a:xfrm>
        </p:grpSpPr>
        <p:pic>
          <p:nvPicPr>
            <p:cNvPr id="508" name="Google Shape;508;g139976a6555_0_943" descr="Pin on Ciclo 20-21"/>
            <p:cNvPicPr preferRelativeResize="0"/>
            <p:nvPr/>
          </p:nvPicPr>
          <p:blipFill rotWithShape="1">
            <a:blip r:embed="rId4">
              <a:alphaModFix/>
            </a:blip>
            <a:srcRect/>
            <a:stretch/>
          </p:blipFill>
          <p:spPr>
            <a:xfrm>
              <a:off x="5176591" y="1450750"/>
              <a:ext cx="1838819" cy="1838819"/>
            </a:xfrm>
            <a:prstGeom prst="rect">
              <a:avLst/>
            </a:prstGeom>
            <a:noFill/>
            <a:ln>
              <a:noFill/>
            </a:ln>
          </p:spPr>
        </p:pic>
        <p:sp>
          <p:nvSpPr>
            <p:cNvPr id="509" name="Google Shape;509;g139976a6555_0_943"/>
            <p:cNvSpPr txBox="1"/>
            <p:nvPr/>
          </p:nvSpPr>
          <p:spPr>
            <a:xfrm>
              <a:off x="522526" y="1885900"/>
              <a:ext cx="7533600" cy="968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560"/>
                </a:spcBef>
                <a:spcAft>
                  <a:spcPts val="0"/>
                </a:spcAft>
                <a:buClr>
                  <a:schemeClr val="dk1"/>
                </a:buClr>
                <a:buSzPts val="2800"/>
                <a:buFont typeface="Titillium Web"/>
                <a:buChar char="•"/>
              </a:pPr>
              <a:r>
                <a:rPr lang="el-GR" sz="2800" dirty="0">
                  <a:solidFill>
                    <a:schemeClr val="dk1"/>
                  </a:solidFill>
                  <a:latin typeface="Calibri" panose="020F0502020204030204" pitchFamily="34" charset="0"/>
                  <a:ea typeface="Titillium Web"/>
                  <a:cs typeface="Calibri" panose="020F0502020204030204" pitchFamily="34" charset="0"/>
                  <a:sym typeface="Titillium Web"/>
                </a:rPr>
                <a:t>Παντομίμα</a:t>
              </a:r>
              <a:endParaRPr sz="1400" i="0" u="none" strike="noStrike" cap="none" dirty="0">
                <a:solidFill>
                  <a:srgbClr val="000000"/>
                </a:solidFill>
                <a:latin typeface="Calibri" panose="020F0502020204030204" pitchFamily="34" charset="0"/>
                <a:ea typeface="Titillium Web"/>
                <a:cs typeface="Calibri" panose="020F0502020204030204" pitchFamily="34" charset="0"/>
                <a:sym typeface="Titillium Web"/>
              </a:endParaRPr>
            </a:p>
            <a:p>
              <a:pPr marL="0" marR="0" lvl="0" indent="0" algn="l" rtl="0">
                <a:lnSpc>
                  <a:spcPct val="150000"/>
                </a:lnSpc>
                <a:spcBef>
                  <a:spcPts val="560"/>
                </a:spcBef>
                <a:spcAft>
                  <a:spcPts val="0"/>
                </a:spcAft>
                <a:buClr>
                  <a:schemeClr val="dk1"/>
                </a:buClr>
                <a:buSzPts val="2800"/>
                <a:buFont typeface="Arial"/>
                <a:buNone/>
              </a:pPr>
              <a:r>
                <a:rPr lang="en-US" sz="2800" i="0" u="none" strike="noStrike" cap="none" dirty="0">
                  <a:solidFill>
                    <a:schemeClr val="dk1"/>
                  </a:solidFill>
                  <a:latin typeface="Calibri" panose="020F0502020204030204" pitchFamily="34" charset="0"/>
                  <a:ea typeface="Titillium Web"/>
                  <a:cs typeface="Calibri" panose="020F0502020204030204" pitchFamily="34" charset="0"/>
                  <a:sym typeface="Titillium Web"/>
                </a:rPr>
                <a:t>  </a:t>
              </a:r>
              <a:endParaRPr sz="1400" i="0" u="none" strike="noStrike" cap="none" dirty="0">
                <a:solidFill>
                  <a:srgbClr val="000000"/>
                </a:solidFill>
                <a:latin typeface="Calibri" panose="020F0502020204030204" pitchFamily="34" charset="0"/>
                <a:ea typeface="Titillium Web"/>
                <a:cs typeface="Calibri" panose="020F0502020204030204" pitchFamily="34" charset="0"/>
                <a:sym typeface="Titillium Web"/>
              </a:endParaRPr>
            </a:p>
          </p:txBody>
        </p:sp>
      </p:grpSp>
      <p:sp>
        <p:nvSpPr>
          <p:cNvPr id="510" name="Google Shape;510;g139976a6555_0_94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4" name="Google Shape;310;p11">
            <a:extLst>
              <a:ext uri="{FF2B5EF4-FFF2-40B4-BE49-F238E27FC236}">
                <a16:creationId xmlns:a16="http://schemas.microsoft.com/office/drawing/2014/main" id="{F30C5249-42EE-2B89-B5AE-8832E468D1E5}"/>
              </a:ext>
            </a:extLst>
          </p:cNvPr>
          <p:cNvSpPr txBox="1">
            <a:spLocks noGrp="1"/>
          </p:cNvSpPr>
          <p:nvPr>
            <p:ph type="body" idx="1"/>
          </p:nvPr>
        </p:nvSpPr>
        <p:spPr>
          <a:xfrm>
            <a:off x="2179399" y="2462292"/>
            <a:ext cx="4397647" cy="397887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560"/>
              </a:spcBef>
              <a:spcAft>
                <a:spcPts val="0"/>
              </a:spcAft>
              <a:buClr>
                <a:schemeClr val="dk1"/>
              </a:buClr>
              <a:buSzPts val="2800"/>
              <a:buNone/>
              <a:defRPr sz="2800">
                <a:solidFill>
                  <a:schemeClr val="dk1"/>
                </a:solidFill>
                <a:latin typeface="Calibri"/>
                <a:ea typeface="Calibri"/>
                <a:cs typeface="Calibri"/>
                <a:sym typeface="Calibri"/>
              </a:defRPr>
            </a:pPr>
            <a:r>
              <a:rPr dirty="0">
                <a:latin typeface="Calibri" panose="020F0502020204030204" pitchFamily="34" charset="0"/>
                <a:cs typeface="Calibri" panose="020F0502020204030204" pitchFamily="34" charset="0"/>
              </a:rPr>
              <a:t>  </a:t>
            </a:r>
          </a:p>
          <a:p>
            <a:pPr marL="342900" marR="0" lvl="0" indent="-342900" algn="l" rtl="0">
              <a:lnSpc>
                <a:spcPct val="150000"/>
              </a:lnSpc>
              <a:spcBef>
                <a:spcPts val="560"/>
              </a:spcBef>
              <a:spcAft>
                <a:spcPts val="0"/>
              </a:spcAft>
              <a:buClr>
                <a:schemeClr val="dk1"/>
              </a:buClr>
              <a:buSzPts val="2800"/>
              <a:buFont typeface="Arial"/>
              <a:buChar char="•"/>
            </a:pPr>
            <a:r>
              <a:rPr sz="2800" dirty="0">
                <a:solidFill>
                  <a:schemeClr val="dk1"/>
                </a:solidFill>
                <a:latin typeface="Calibri" panose="020F0502020204030204" pitchFamily="34" charset="0"/>
                <a:cs typeface="Calibri" panose="020F0502020204030204" pitchFamily="34" charset="0"/>
              </a:rPr>
              <a:t>The Big Bang Theory – Ο Sheldon </a:t>
            </a:r>
            <a:r>
              <a:rPr sz="2800" dirty="0" err="1">
                <a:solidFill>
                  <a:schemeClr val="dk1"/>
                </a:solidFill>
                <a:latin typeface="Calibri" panose="020F0502020204030204" pitchFamily="34" charset="0"/>
                <a:cs typeface="Calibri" panose="020F0502020204030204" pitchFamily="34" charset="0"/>
              </a:rPr>
              <a:t>εξηγεί</a:t>
            </a:r>
            <a:r>
              <a:rPr sz="2800" dirty="0">
                <a:solidFill>
                  <a:schemeClr val="dk1"/>
                </a:solidFill>
                <a:latin typeface="Calibri" panose="020F0502020204030204" pitchFamily="34" charset="0"/>
                <a:cs typeface="Calibri" panose="020F0502020204030204" pitchFamily="34" charset="0"/>
              </a:rPr>
              <a:t> </a:t>
            </a:r>
            <a:r>
              <a:rPr sz="2800" dirty="0" err="1">
                <a:solidFill>
                  <a:schemeClr val="dk1"/>
                </a:solidFill>
                <a:latin typeface="Calibri" panose="020F0502020204030204" pitchFamily="34" charset="0"/>
                <a:cs typeface="Calibri" panose="020F0502020204030204" pitchFamily="34" charset="0"/>
              </a:rPr>
              <a:t>το</a:t>
            </a:r>
            <a:r>
              <a:rPr sz="2800" dirty="0">
                <a:solidFill>
                  <a:schemeClr val="dk1"/>
                </a:solidFill>
                <a:latin typeface="Calibri" panose="020F0502020204030204" pitchFamily="34" charset="0"/>
                <a:cs typeface="Calibri" panose="020F0502020204030204" pitchFamily="34" charset="0"/>
              </a:rPr>
              <a:t> φα</a:t>
            </a:r>
            <a:r>
              <a:rPr sz="2800" dirty="0" err="1">
                <a:solidFill>
                  <a:schemeClr val="dk1"/>
                </a:solidFill>
                <a:latin typeface="Calibri" panose="020F0502020204030204" pitchFamily="34" charset="0"/>
                <a:cs typeface="Calibri" panose="020F0502020204030204" pitchFamily="34" charset="0"/>
              </a:rPr>
              <a:t>ινόμενο</a:t>
            </a:r>
            <a:r>
              <a:rPr sz="2800" dirty="0">
                <a:solidFill>
                  <a:schemeClr val="dk1"/>
                </a:solidFill>
                <a:latin typeface="Calibri" panose="020F0502020204030204" pitchFamily="34" charset="0"/>
                <a:cs typeface="Calibri" panose="020F0502020204030204" pitchFamily="34" charset="0"/>
              </a:rPr>
              <a:t> </a:t>
            </a:r>
            <a:r>
              <a:rPr sz="2800" dirty="0" err="1">
                <a:solidFill>
                  <a:schemeClr val="dk1"/>
                </a:solidFill>
                <a:latin typeface="Calibri" panose="020F0502020204030204" pitchFamily="34" charset="0"/>
                <a:cs typeface="Calibri" panose="020F0502020204030204" pitchFamily="34" charset="0"/>
              </a:rPr>
              <a:t>Ντό</a:t>
            </a:r>
            <a:r>
              <a:rPr sz="2800" dirty="0">
                <a:solidFill>
                  <a:schemeClr val="dk1"/>
                </a:solidFill>
                <a:latin typeface="Calibri" panose="020F0502020204030204" pitchFamily="34" charset="0"/>
                <a:cs typeface="Calibri" panose="020F0502020204030204" pitchFamily="34" charset="0"/>
              </a:rPr>
              <a:t>πλερ </a:t>
            </a:r>
            <a:r>
              <a:rPr sz="2000" u="sng" dirty="0">
                <a:solidFill>
                  <a:schemeClr val="hlink"/>
                </a:solidFill>
                <a:latin typeface="Calibri" panose="020F0502020204030204" pitchFamily="34" charset="0"/>
                <a:cs typeface="Calibri" panose="020F0502020204030204" pitchFamily="34" charset="0"/>
                <a:hlinkClick r:id="rId5"/>
              </a:rPr>
              <a:t>https://www.youtube.com/watch?v=fUPOxK55nm0 </a:t>
            </a:r>
            <a:endParaRPr dirty="0">
              <a:latin typeface="Calibri" panose="020F0502020204030204" pitchFamily="34" charset="0"/>
              <a:cs typeface="Calibri" panose="020F0502020204030204" pitchFamily="34" charset="0"/>
            </a:endParaRPr>
          </a:p>
          <a:p>
            <a:pPr marL="342900" marR="0" lvl="0" indent="-165100" algn="l" rtl="0">
              <a:lnSpc>
                <a:spcPct val="150000"/>
              </a:lnSpc>
              <a:spcBef>
                <a:spcPts val="560"/>
              </a:spcBef>
              <a:spcAft>
                <a:spcPts val="0"/>
              </a:spcAft>
              <a:buClr>
                <a:schemeClr val="dk1"/>
              </a:buClr>
              <a:buSzPts val="2800"/>
              <a:buFont typeface="Arial"/>
              <a:buNone/>
            </a:pPr>
            <a:endParaRPr dirty="0">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2" name="Google Shape;322;g12fd3ff0b15_0_7"/>
          <p:cNvSpPr txBox="1">
            <a:spLocks noGrp="1"/>
          </p:cNvSpPr>
          <p:nvPr>
            <p:ph type="body" idx="1"/>
          </p:nvPr>
        </p:nvSpPr>
        <p:spPr>
          <a:xfrm>
            <a:off x="623393" y="494094"/>
            <a:ext cx="7128000" cy="4320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C4DA3"/>
              </a:buClr>
              <a:buSzPts val="3600"/>
              <a:buNone/>
              <a:defRPr sz="3600" b="1">
                <a:solidFill>
                  <a:srgbClr val="0C4DA3"/>
                </a:solidFill>
              </a:defRPr>
            </a:pPr>
            <a:r>
              <a:rPr dirty="0" err="1"/>
              <a:t>Ποι</a:t>
            </a:r>
            <a:r>
              <a:rPr dirty="0"/>
              <a:t>α δημοσίευση είναι καλύτερη; </a:t>
            </a:r>
          </a:p>
          <a:p>
            <a:pPr marL="0" lvl="0" indent="0" algn="l" rtl="0">
              <a:lnSpc>
                <a:spcPct val="100000"/>
              </a:lnSpc>
              <a:spcBef>
                <a:spcPts val="720"/>
              </a:spcBef>
              <a:spcAft>
                <a:spcPts val="0"/>
              </a:spcAft>
              <a:buClr>
                <a:schemeClr val="dk2"/>
              </a:buClr>
              <a:buSzPts val="3600"/>
              <a:buNone/>
            </a:pPr>
            <a:endParaRPr sz="2800" b="1" dirty="0"/>
          </a:p>
        </p:txBody>
      </p:sp>
      <p:sp>
        <p:nvSpPr>
          <p:cNvPr id="323" name="Google Shape;323;g12fd3ff0b15_0_7"/>
          <p:cNvSpPr txBox="1"/>
          <p:nvPr/>
        </p:nvSpPr>
        <p:spPr>
          <a:xfrm>
            <a:off x="2662365" y="1572031"/>
            <a:ext cx="74384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defRPr sz="2000" b="1">
                <a:solidFill>
                  <a:srgbClr val="000000"/>
                </a:solidFill>
                <a:latin typeface="Arial"/>
                <a:ea typeface="Arial"/>
                <a:cs typeface="Arial"/>
                <a:sym typeface="Arial"/>
              </a:defRPr>
            </a:pPr>
            <a:r>
              <a:rPr sz="1600"/>
              <a:t>1</a:t>
            </a:r>
            <a:endParaRPr sz="2000" b="1" i="0" u="none" strike="noStrike" cap="none">
              <a:solidFill>
                <a:srgbClr val="000000"/>
              </a:solidFill>
              <a:latin typeface="Arial"/>
              <a:ea typeface="Arial"/>
              <a:cs typeface="Arial"/>
              <a:sym typeface="Arial"/>
            </a:endParaRPr>
          </a:p>
        </p:txBody>
      </p:sp>
      <p:sp>
        <p:nvSpPr>
          <p:cNvPr id="324" name="Google Shape;324;g12fd3ff0b15_0_7"/>
          <p:cNvSpPr txBox="1"/>
          <p:nvPr/>
        </p:nvSpPr>
        <p:spPr>
          <a:xfrm>
            <a:off x="8537302" y="926142"/>
            <a:ext cx="74384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defRPr sz="2000" b="1">
                <a:solidFill>
                  <a:srgbClr val="000000"/>
                </a:solidFill>
                <a:latin typeface="Arial"/>
                <a:ea typeface="Arial"/>
                <a:cs typeface="Arial"/>
                <a:sym typeface="Arial"/>
              </a:defRPr>
            </a:pPr>
            <a:r>
              <a:rPr sz="1600"/>
              <a:t>2</a:t>
            </a:r>
            <a:endParaRPr sz="2000" b="1" i="0" u="none" strike="noStrike" cap="none">
              <a:solidFill>
                <a:srgbClr val="000000"/>
              </a:solidFill>
              <a:latin typeface="Arial"/>
              <a:ea typeface="Arial"/>
              <a:cs typeface="Arial"/>
              <a:sym typeface="Arial"/>
            </a:endParaRPr>
          </a:p>
        </p:txBody>
      </p:sp>
      <p:pic>
        <p:nvPicPr>
          <p:cNvPr id="7" name="Рисунок 6">
            <a:extLst>
              <a:ext uri="{FF2B5EF4-FFF2-40B4-BE49-F238E27FC236}">
                <a16:creationId xmlns:a16="http://schemas.microsoft.com/office/drawing/2014/main" id="{32F63FC7-C75A-41A5-AA21-A7AB043C51BE}"/>
              </a:ext>
            </a:extLst>
          </p:cNvPr>
          <p:cNvPicPr>
            <a:picLocks noChangeAspect="1"/>
          </p:cNvPicPr>
          <p:nvPr/>
        </p:nvPicPr>
        <p:blipFill>
          <a:blip r:embed="rId3"/>
          <a:stretch>
            <a:fillRect/>
          </a:stretch>
        </p:blipFill>
        <p:spPr>
          <a:xfrm>
            <a:off x="725425" y="1981200"/>
            <a:ext cx="4748784" cy="4788408"/>
          </a:xfrm>
          <a:prstGeom prst="rect">
            <a:avLst/>
          </a:prstGeom>
        </p:spPr>
      </p:pic>
      <p:pic>
        <p:nvPicPr>
          <p:cNvPr id="8" name="Рисунок 7">
            <a:extLst>
              <a:ext uri="{FF2B5EF4-FFF2-40B4-BE49-F238E27FC236}">
                <a16:creationId xmlns:a16="http://schemas.microsoft.com/office/drawing/2014/main" id="{4DE39004-1649-4DC1-B34E-B6D077C08BF4}"/>
              </a:ext>
            </a:extLst>
          </p:cNvPr>
          <p:cNvPicPr>
            <a:picLocks noChangeAspect="1"/>
          </p:cNvPicPr>
          <p:nvPr/>
        </p:nvPicPr>
        <p:blipFill>
          <a:blip r:embed="rId4"/>
          <a:stretch>
            <a:fillRect/>
          </a:stretch>
        </p:blipFill>
        <p:spPr>
          <a:xfrm>
            <a:off x="6717792" y="1335024"/>
            <a:ext cx="4319016" cy="5522976"/>
          </a:xfrm>
          <a:prstGeom prst="rect">
            <a:avLst/>
          </a:prstGeom>
        </p:spPr>
      </p:pic>
      <p:sp>
        <p:nvSpPr>
          <p:cNvPr id="9" name="Прямоугольник 8">
            <a:extLst>
              <a:ext uri="{FF2B5EF4-FFF2-40B4-BE49-F238E27FC236}">
                <a16:creationId xmlns:a16="http://schemas.microsoft.com/office/drawing/2014/main" id="{AD5BD563-B002-4EA6-B26F-315B2B06C1FF}"/>
              </a:ext>
            </a:extLst>
          </p:cNvPr>
          <p:cNvSpPr/>
          <p:nvPr/>
        </p:nvSpPr>
        <p:spPr>
          <a:xfrm>
            <a:off x="592905" y="2072640"/>
            <a:ext cx="2813304" cy="509016"/>
          </a:xfrm>
          <a:prstGeom prst="rect">
            <a:avLst/>
          </a:prstGeom>
          <a:solidFill>
            <a:srgbClr val="FFFFFF"/>
          </a:solidFill>
        </p:spPr>
        <p:txBody>
          <a:bodyPr wrap="none" lIns="0" tIns="0" rIns="0" bIns="0">
            <a:noAutofit/>
          </a:bodyPr>
          <a:lstStyle/>
          <a:p>
            <a:pPr indent="0">
              <a:defRPr sz="3300">
                <a:latin typeface="Century Gothic"/>
              </a:defRPr>
            </a:pPr>
            <a:r>
              <a:rPr sz="2800" b="1" dirty="0"/>
              <a:t>ΤΙ ΕΚΑΝΑ ΠΑΛΙΑ</a:t>
            </a:r>
          </a:p>
        </p:txBody>
      </p:sp>
      <p:sp>
        <p:nvSpPr>
          <p:cNvPr id="10" name="Прямоугольник 9">
            <a:extLst>
              <a:ext uri="{FF2B5EF4-FFF2-40B4-BE49-F238E27FC236}">
                <a16:creationId xmlns:a16="http://schemas.microsoft.com/office/drawing/2014/main" id="{54B9F750-5954-4394-8E43-DEFB2DD44E7D}"/>
              </a:ext>
            </a:extLst>
          </p:cNvPr>
          <p:cNvSpPr/>
          <p:nvPr/>
        </p:nvSpPr>
        <p:spPr>
          <a:xfrm>
            <a:off x="3550920" y="2106168"/>
            <a:ext cx="1871472" cy="441960"/>
          </a:xfrm>
          <a:prstGeom prst="rect">
            <a:avLst/>
          </a:prstGeom>
          <a:solidFill>
            <a:srgbClr val="FFFFFF"/>
          </a:solidFill>
        </p:spPr>
        <p:txBody>
          <a:bodyPr wrap="none" lIns="0" tIns="0" rIns="0" bIns="0">
            <a:noAutofit/>
          </a:bodyPr>
          <a:lstStyle/>
          <a:p>
            <a:pPr indent="0">
              <a:defRPr sz="3200" b="1">
                <a:latin typeface="Arial"/>
              </a:defRPr>
            </a:pPr>
            <a:r>
              <a:rPr sz="2400" dirty="0"/>
              <a:t>ΤΙ ΚΑΝΩ ΤΩΡΑ</a:t>
            </a:r>
          </a:p>
        </p:txBody>
      </p:sp>
      <p:sp>
        <p:nvSpPr>
          <p:cNvPr id="11" name="Прямоугольник 10">
            <a:extLst>
              <a:ext uri="{FF2B5EF4-FFF2-40B4-BE49-F238E27FC236}">
                <a16:creationId xmlns:a16="http://schemas.microsoft.com/office/drawing/2014/main" id="{5A804B06-B05B-4681-B21A-AD17F6DD26C8}"/>
              </a:ext>
            </a:extLst>
          </p:cNvPr>
          <p:cNvSpPr/>
          <p:nvPr/>
        </p:nvSpPr>
        <p:spPr>
          <a:xfrm>
            <a:off x="917448" y="5830824"/>
            <a:ext cx="1722120" cy="752856"/>
          </a:xfrm>
          <a:prstGeom prst="rect">
            <a:avLst/>
          </a:prstGeom>
          <a:solidFill>
            <a:srgbClr val="FFFFFF"/>
          </a:solidFill>
        </p:spPr>
        <p:txBody>
          <a:bodyPr lIns="0" tIns="0" rIns="0" bIns="0">
            <a:noAutofit/>
          </a:bodyPr>
          <a:lstStyle/>
          <a:p>
            <a:pPr indent="0" algn="ctr">
              <a:lnSpc>
                <a:spcPct val="132000"/>
              </a:lnSpc>
              <a:defRPr sz="1200">
                <a:solidFill>
                  <a:srgbClr val="2B2A2B"/>
                </a:solidFill>
                <a:latin typeface="Arial"/>
              </a:defRPr>
            </a:pPr>
            <a:r>
              <a:rPr sz="1050" dirty="0" err="1"/>
              <a:t>Άφην</a:t>
            </a:r>
            <a:r>
              <a:rPr sz="1050" dirty="0"/>
              <a:t>α τα κόκκινα κρεμμύδια να χαλάσουν πριν τα καταναλώσω</a:t>
            </a:r>
          </a:p>
        </p:txBody>
      </p:sp>
      <p:sp>
        <p:nvSpPr>
          <p:cNvPr id="12" name="Прямоугольник 11">
            <a:extLst>
              <a:ext uri="{FF2B5EF4-FFF2-40B4-BE49-F238E27FC236}">
                <a16:creationId xmlns:a16="http://schemas.microsoft.com/office/drawing/2014/main" id="{EB20C271-EE76-4860-AC68-2B1AD119A36E}"/>
              </a:ext>
            </a:extLst>
          </p:cNvPr>
          <p:cNvSpPr/>
          <p:nvPr/>
        </p:nvSpPr>
        <p:spPr>
          <a:xfrm>
            <a:off x="2977896" y="5474208"/>
            <a:ext cx="2215896" cy="1182624"/>
          </a:xfrm>
          <a:prstGeom prst="rect">
            <a:avLst/>
          </a:prstGeom>
          <a:solidFill>
            <a:srgbClr val="FFFFFF"/>
          </a:solidFill>
        </p:spPr>
        <p:txBody>
          <a:bodyPr lIns="0" tIns="0" rIns="0" bIns="0">
            <a:noAutofit/>
          </a:bodyPr>
          <a:lstStyle/>
          <a:p>
            <a:pPr indent="0" algn="ctr">
              <a:lnSpc>
                <a:spcPct val="134000"/>
              </a:lnSpc>
              <a:defRPr sz="1200">
                <a:solidFill>
                  <a:srgbClr val="2B2A2B"/>
                </a:solidFill>
                <a:latin typeface="Arial"/>
              </a:defRPr>
            </a:pPr>
            <a:r>
              <a:rPr sz="1050"/>
              <a:t>Κάνω τα κόκκινα κρεμμύδια τουρσί, γεμίζοντας ένα βάζο με κομμένα κόκκινα κρεμμύδια και:</a:t>
            </a:r>
          </a:p>
          <a:p>
            <a:pPr indent="101600">
              <a:lnSpc>
                <a:spcPct val="134000"/>
              </a:lnSpc>
              <a:defRPr sz="1200">
                <a:latin typeface="Arial"/>
              </a:defRPr>
            </a:pPr>
            <a:r>
              <a:rPr sz="1050"/>
              <a:t>• </a:t>
            </a:r>
            <a:r>
              <a:rPr sz="1050">
                <a:solidFill>
                  <a:srgbClr val="2B2A2B"/>
                </a:solidFill>
              </a:rPr>
              <a:t>1 μέρος λευκό ξύδι</a:t>
            </a:r>
          </a:p>
          <a:p>
            <a:pPr indent="101600">
              <a:lnSpc>
                <a:spcPct val="134000"/>
              </a:lnSpc>
              <a:defRPr sz="1200">
                <a:latin typeface="Arial"/>
              </a:defRPr>
            </a:pPr>
            <a:r>
              <a:rPr sz="1050"/>
              <a:t>• </a:t>
            </a:r>
            <a:r>
              <a:rPr sz="1050">
                <a:solidFill>
                  <a:srgbClr val="2B2A2B"/>
                </a:solidFill>
              </a:rPr>
              <a:t>1 μέρος ζεστό νερό</a:t>
            </a:r>
          </a:p>
          <a:p>
            <a:pPr indent="101600">
              <a:lnSpc>
                <a:spcPct val="134000"/>
              </a:lnSpc>
              <a:defRPr sz="1200">
                <a:latin typeface="Arial"/>
              </a:defRPr>
            </a:pPr>
            <a:r>
              <a:rPr sz="1050"/>
              <a:t>• </a:t>
            </a:r>
            <a:r>
              <a:rPr sz="1050">
                <a:solidFill>
                  <a:srgbClr val="2B2A2B"/>
                </a:solidFill>
              </a:rPr>
              <a:t>μια πρέζα ζάχαρη και αλάτι</a:t>
            </a:r>
          </a:p>
        </p:txBody>
      </p:sp>
      <p:sp>
        <p:nvSpPr>
          <p:cNvPr id="13" name="Прямоугольник 12">
            <a:extLst>
              <a:ext uri="{FF2B5EF4-FFF2-40B4-BE49-F238E27FC236}">
                <a16:creationId xmlns:a16="http://schemas.microsoft.com/office/drawing/2014/main" id="{F833A219-73CA-48C5-A972-06C08FEDB154}"/>
              </a:ext>
            </a:extLst>
          </p:cNvPr>
          <p:cNvSpPr/>
          <p:nvPr/>
        </p:nvSpPr>
        <p:spPr>
          <a:xfrm>
            <a:off x="6544056" y="1486223"/>
            <a:ext cx="3230880" cy="347472"/>
          </a:xfrm>
          <a:prstGeom prst="rect">
            <a:avLst/>
          </a:prstGeom>
          <a:solidFill>
            <a:srgbClr val="FFFFFF"/>
          </a:solidFill>
        </p:spPr>
        <p:txBody>
          <a:bodyPr wrap="none" lIns="0" tIns="0" rIns="0" bIns="0">
            <a:noAutofit/>
          </a:bodyPr>
          <a:lstStyle/>
          <a:p>
            <a:pPr indent="0">
              <a:defRPr sz="2300" b="1">
                <a:solidFill>
                  <a:srgbClr val="2B2A2B"/>
                </a:solidFill>
                <a:latin typeface="Cambria"/>
              </a:defRPr>
            </a:pPr>
            <a:r>
              <a:rPr sz="1800" dirty="0" err="1"/>
              <a:t>Αφ</a:t>
            </a:r>
            <a:r>
              <a:rPr sz="1800" dirty="0"/>
              <a:t>αιρώντας τις στρώσεις, σαν ένα κρεμμύδι</a:t>
            </a:r>
          </a:p>
        </p:txBody>
      </p:sp>
      <p:sp>
        <p:nvSpPr>
          <p:cNvPr id="14" name="Прямоугольник 13">
            <a:extLst>
              <a:ext uri="{FF2B5EF4-FFF2-40B4-BE49-F238E27FC236}">
                <a16:creationId xmlns:a16="http://schemas.microsoft.com/office/drawing/2014/main" id="{268363E7-BA0B-4F4D-AAEA-8D8522835D83}"/>
              </a:ext>
            </a:extLst>
          </p:cNvPr>
          <p:cNvSpPr/>
          <p:nvPr/>
        </p:nvSpPr>
        <p:spPr>
          <a:xfrm>
            <a:off x="6870192" y="2084832"/>
            <a:ext cx="2133600" cy="4297680"/>
          </a:xfrm>
          <a:prstGeom prst="rect">
            <a:avLst/>
          </a:prstGeom>
          <a:solidFill>
            <a:srgbClr val="FFFFFF"/>
          </a:solidFill>
        </p:spPr>
        <p:txBody>
          <a:bodyPr lIns="0" tIns="0" rIns="0" bIns="0">
            <a:noAutofit/>
          </a:bodyPr>
          <a:lstStyle/>
          <a:p>
            <a:pPr indent="0" algn="ctr">
              <a:spcAft>
                <a:spcPts val="630"/>
              </a:spcAft>
              <a:defRPr sz="800">
                <a:latin typeface="Arial"/>
              </a:defRPr>
            </a:pPr>
            <a:r>
              <a:rPr sz="600" dirty="0" err="1">
                <a:solidFill>
                  <a:srgbClr val="434243"/>
                </a:solidFill>
              </a:rPr>
              <a:t>Το</a:t>
            </a:r>
            <a:r>
              <a:rPr sz="600" dirty="0">
                <a:solidFill>
                  <a:srgbClr val="434243"/>
                </a:solidFill>
              </a:rPr>
              <a:t> </a:t>
            </a:r>
            <a:r>
              <a:rPr sz="600" dirty="0" err="1">
                <a:solidFill>
                  <a:srgbClr val="2B2A2B"/>
                </a:solidFill>
              </a:rPr>
              <a:t>έχουμε</a:t>
            </a:r>
            <a:r>
              <a:rPr sz="600" dirty="0">
                <a:solidFill>
                  <a:srgbClr val="2B2A2B"/>
                </a:solidFill>
              </a:rPr>
              <a:t> </a:t>
            </a:r>
            <a:r>
              <a:rPr sz="600" dirty="0"/>
              <a:t>π</a:t>
            </a:r>
            <a:r>
              <a:rPr sz="600" dirty="0" err="1"/>
              <a:t>ει</a:t>
            </a:r>
            <a:r>
              <a:rPr sz="600" dirty="0"/>
              <a:t> </a:t>
            </a:r>
            <a:r>
              <a:rPr sz="600" dirty="0">
                <a:solidFill>
                  <a:srgbClr val="434243"/>
                </a:solidFill>
              </a:rPr>
              <a:t>πα</a:t>
            </a:r>
            <a:r>
              <a:rPr sz="600" dirty="0" err="1">
                <a:solidFill>
                  <a:srgbClr val="434243"/>
                </a:solidFill>
              </a:rPr>
              <a:t>λιότερ</a:t>
            </a:r>
            <a:r>
              <a:rPr sz="600" dirty="0">
                <a:solidFill>
                  <a:srgbClr val="434243"/>
                </a:solidFill>
              </a:rPr>
              <a:t>α, αλλά θα </a:t>
            </a:r>
            <a:r>
              <a:rPr sz="600" dirty="0">
                <a:solidFill>
                  <a:srgbClr val="2B2A2B"/>
                </a:solidFill>
              </a:rPr>
              <a:t>το </a:t>
            </a:r>
            <a:r>
              <a:rPr sz="600" dirty="0">
                <a:solidFill>
                  <a:srgbClr val="434243"/>
                </a:solidFill>
              </a:rPr>
              <a:t>ξαναπούμε.</a:t>
            </a:r>
          </a:p>
          <a:p>
            <a:pPr indent="0" algn="ctr">
              <a:spcAft>
                <a:spcPts val="630"/>
              </a:spcAft>
              <a:defRPr sz="800">
                <a:latin typeface="Arial"/>
              </a:defRPr>
            </a:pPr>
            <a:r>
              <a:rPr sz="600" dirty="0">
                <a:solidFill>
                  <a:srgbClr val="434243"/>
                </a:solidFill>
              </a:rPr>
              <a:t>«Η </a:t>
            </a:r>
            <a:r>
              <a:rPr sz="600" dirty="0" err="1">
                <a:solidFill>
                  <a:srgbClr val="434243"/>
                </a:solidFill>
              </a:rPr>
              <a:t>θερ</a:t>
            </a:r>
            <a:r>
              <a:rPr sz="600" dirty="0">
                <a:solidFill>
                  <a:srgbClr val="434243"/>
                </a:solidFill>
              </a:rPr>
              <a:t>απεία χρειάζεται χρόνο </a:t>
            </a:r>
            <a:r>
              <a:rPr sz="600" dirty="0">
                <a:solidFill>
                  <a:srgbClr val="2B2A2B"/>
                </a:solidFill>
              </a:rPr>
              <a:t>και </a:t>
            </a:r>
            <a:r>
              <a:rPr sz="600" dirty="0">
                <a:solidFill>
                  <a:srgbClr val="434243"/>
                </a:solidFill>
              </a:rPr>
              <a:t>επανάληψη.»</a:t>
            </a:r>
          </a:p>
          <a:p>
            <a:pPr indent="0" algn="ctr">
              <a:spcAft>
                <a:spcPts val="630"/>
              </a:spcAft>
              <a:defRPr sz="800">
                <a:latin typeface="Arial"/>
              </a:defRPr>
            </a:pPr>
            <a:r>
              <a:rPr sz="600" dirty="0">
                <a:solidFill>
                  <a:srgbClr val="434243"/>
                </a:solidFill>
              </a:rPr>
              <a:t>Όπ</a:t>
            </a:r>
            <a:r>
              <a:rPr sz="600" dirty="0" err="1">
                <a:solidFill>
                  <a:srgbClr val="434243"/>
                </a:solidFill>
              </a:rPr>
              <a:t>ως</a:t>
            </a:r>
            <a:r>
              <a:rPr sz="600" dirty="0">
                <a:solidFill>
                  <a:srgbClr val="434243"/>
                </a:solidFill>
              </a:rPr>
              <a:t> </a:t>
            </a:r>
            <a:r>
              <a:rPr sz="600" dirty="0" err="1">
                <a:solidFill>
                  <a:srgbClr val="434243"/>
                </a:solidFill>
              </a:rPr>
              <a:t>κάθε</a:t>
            </a:r>
            <a:r>
              <a:rPr sz="600" dirty="0">
                <a:solidFill>
                  <a:srgbClr val="434243"/>
                </a:solidFill>
              </a:rPr>
              <a:t> </a:t>
            </a:r>
            <a:r>
              <a:rPr sz="600" dirty="0" err="1">
                <a:solidFill>
                  <a:srgbClr val="434243"/>
                </a:solidFill>
              </a:rPr>
              <a:t>χειρο</a:t>
            </a:r>
            <a:r>
              <a:rPr sz="600" dirty="0">
                <a:solidFill>
                  <a:srgbClr val="434243"/>
                </a:solidFill>
              </a:rPr>
              <a:t>πρακτική προσαρμογή χτίζεται </a:t>
            </a:r>
            <a:r>
              <a:rPr sz="600" dirty="0">
                <a:solidFill>
                  <a:srgbClr val="2B2A2B"/>
                </a:solidFill>
              </a:rPr>
              <a:t>με </a:t>
            </a:r>
            <a:r>
              <a:rPr sz="600" dirty="0">
                <a:solidFill>
                  <a:srgbClr val="434243"/>
                </a:solidFill>
              </a:rPr>
              <a:t>βάση την προηγούμενη, το σώμα σας αποκαλύπτει πολλαπλές στρώσεις από υπεξαρθρήματα </a:t>
            </a:r>
            <a:r>
              <a:rPr sz="600" dirty="0">
                <a:solidFill>
                  <a:srgbClr val="636363"/>
                </a:solidFill>
              </a:rPr>
              <a:t>που </a:t>
            </a:r>
            <a:r>
              <a:rPr sz="600" dirty="0">
                <a:solidFill>
                  <a:srgbClr val="2B2A2B"/>
                </a:solidFill>
              </a:rPr>
              <a:t>έχουν </a:t>
            </a:r>
            <a:r>
              <a:rPr sz="600" dirty="0">
                <a:solidFill>
                  <a:srgbClr val="434243"/>
                </a:solidFill>
              </a:rPr>
              <a:t>συμβεί έπειτα από </a:t>
            </a:r>
            <a:r>
              <a:rPr sz="600" dirty="0">
                <a:solidFill>
                  <a:srgbClr val="2B2A2B"/>
                </a:solidFill>
              </a:rPr>
              <a:t>πολλά χρόνια.</a:t>
            </a:r>
          </a:p>
          <a:p>
            <a:pPr indent="0" algn="ctr">
              <a:spcAft>
                <a:spcPts val="630"/>
              </a:spcAft>
              <a:defRPr sz="800">
                <a:latin typeface="Arial"/>
              </a:defRPr>
            </a:pPr>
            <a:r>
              <a:rPr sz="600" dirty="0" err="1">
                <a:solidFill>
                  <a:srgbClr val="2B2A2B"/>
                </a:solidFill>
              </a:rPr>
              <a:t>Αυτά</a:t>
            </a:r>
            <a:r>
              <a:rPr sz="600" dirty="0">
                <a:solidFill>
                  <a:srgbClr val="2B2A2B"/>
                </a:solidFill>
              </a:rPr>
              <a:t> τα </a:t>
            </a:r>
            <a:r>
              <a:rPr sz="600" dirty="0">
                <a:solidFill>
                  <a:srgbClr val="434243"/>
                </a:solidFill>
              </a:rPr>
              <a:t>υπ</a:t>
            </a:r>
            <a:r>
              <a:rPr sz="600" dirty="0" err="1">
                <a:solidFill>
                  <a:srgbClr val="434243"/>
                </a:solidFill>
              </a:rPr>
              <a:t>εξ</a:t>
            </a:r>
            <a:r>
              <a:rPr sz="600" dirty="0">
                <a:solidFill>
                  <a:srgbClr val="434243"/>
                </a:solidFill>
              </a:rPr>
              <a:t>αρθρήματα συνέβησαν λόγω σωματικής, χημικής και </a:t>
            </a:r>
            <a:r>
              <a:rPr sz="600" dirty="0">
                <a:solidFill>
                  <a:srgbClr val="2B2A2B"/>
                </a:solidFill>
              </a:rPr>
              <a:t>συναισθηματικής </a:t>
            </a:r>
            <a:r>
              <a:rPr sz="600" dirty="0">
                <a:solidFill>
                  <a:srgbClr val="434243"/>
                </a:solidFill>
              </a:rPr>
              <a:t>καταπόνησης:</a:t>
            </a:r>
          </a:p>
          <a:p>
            <a:pPr indent="0" algn="ctr">
              <a:spcAft>
                <a:spcPts val="630"/>
              </a:spcAft>
              <a:defRPr sz="800">
                <a:latin typeface="Arial"/>
              </a:defRPr>
            </a:pPr>
            <a:r>
              <a:rPr sz="600" dirty="0">
                <a:solidFill>
                  <a:srgbClr val="434243"/>
                </a:solidFill>
              </a:rPr>
              <a:t>(</a:t>
            </a:r>
            <a:r>
              <a:rPr sz="600" dirty="0" err="1">
                <a:solidFill>
                  <a:srgbClr val="434243"/>
                </a:solidFill>
              </a:rPr>
              <a:t>Δηλ</a:t>
            </a:r>
            <a:r>
              <a:rPr sz="600" dirty="0">
                <a:solidFill>
                  <a:srgbClr val="434243"/>
                </a:solidFill>
              </a:rPr>
              <a:t>αδή ο γνωστός συνδυασμός</a:t>
            </a:r>
            <a:r>
              <a:rPr sz="600" dirty="0">
                <a:solidFill>
                  <a:srgbClr val="2B2A2B"/>
                </a:solidFill>
              </a:rPr>
              <a:t>από </a:t>
            </a:r>
            <a:r>
              <a:rPr sz="600" dirty="0">
                <a:solidFill>
                  <a:srgbClr val="434243"/>
                </a:solidFill>
              </a:rPr>
              <a:t>τραύματα, τοξίνες </a:t>
            </a:r>
            <a:r>
              <a:rPr sz="600" dirty="0">
                <a:solidFill>
                  <a:srgbClr val="2B2A2B"/>
                </a:solidFill>
              </a:rPr>
              <a:t>και </a:t>
            </a:r>
            <a:r>
              <a:rPr sz="600" dirty="0">
                <a:solidFill>
                  <a:srgbClr val="434243"/>
                </a:solidFill>
              </a:rPr>
              <a:t>σκέψεις)</a:t>
            </a:r>
          </a:p>
          <a:p>
            <a:pPr indent="0" algn="ctr">
              <a:spcAft>
                <a:spcPts val="630"/>
              </a:spcAft>
              <a:defRPr sz="800">
                <a:latin typeface="Arial"/>
              </a:defRPr>
            </a:pPr>
            <a:r>
              <a:rPr sz="600" dirty="0" err="1">
                <a:solidFill>
                  <a:srgbClr val="434243"/>
                </a:solidFill>
              </a:rPr>
              <a:t>Έτσι</a:t>
            </a:r>
            <a:r>
              <a:rPr sz="600" dirty="0">
                <a:solidFill>
                  <a:srgbClr val="434243"/>
                </a:solidFill>
              </a:rPr>
              <a:t>, </a:t>
            </a:r>
            <a:r>
              <a:rPr sz="600" dirty="0">
                <a:solidFill>
                  <a:srgbClr val="2B2A2B"/>
                </a:solidFill>
              </a:rPr>
              <a:t>κα</a:t>
            </a:r>
            <a:r>
              <a:rPr sz="600" dirty="0" err="1">
                <a:solidFill>
                  <a:srgbClr val="2B2A2B"/>
                </a:solidFill>
              </a:rPr>
              <a:t>θώς</a:t>
            </a:r>
            <a:r>
              <a:rPr sz="600" dirty="0">
                <a:solidFill>
                  <a:srgbClr val="2B2A2B"/>
                </a:solidFill>
              </a:rPr>
              <a:t> </a:t>
            </a:r>
            <a:r>
              <a:rPr sz="600" dirty="0" err="1">
                <a:solidFill>
                  <a:srgbClr val="434243"/>
                </a:solidFill>
              </a:rPr>
              <a:t>το</a:t>
            </a:r>
            <a:r>
              <a:rPr sz="600" dirty="0">
                <a:solidFill>
                  <a:srgbClr val="434243"/>
                </a:solidFill>
              </a:rPr>
              <a:t> </a:t>
            </a:r>
            <a:r>
              <a:rPr sz="600" dirty="0" err="1">
                <a:solidFill>
                  <a:srgbClr val="434243"/>
                </a:solidFill>
              </a:rPr>
              <a:t>σώμ</a:t>
            </a:r>
            <a:r>
              <a:rPr sz="600" dirty="0">
                <a:solidFill>
                  <a:srgbClr val="434243"/>
                </a:solidFill>
              </a:rPr>
              <a:t>α μας ξετυλίγεται, μπορούμε να το </a:t>
            </a:r>
            <a:r>
              <a:rPr sz="600" dirty="0">
                <a:solidFill>
                  <a:srgbClr val="2B2A2B"/>
                </a:solidFill>
              </a:rPr>
              <a:t>δούμε </a:t>
            </a:r>
            <a:r>
              <a:rPr sz="600" dirty="0">
                <a:solidFill>
                  <a:srgbClr val="434243"/>
                </a:solidFill>
              </a:rPr>
              <a:t>να </a:t>
            </a:r>
            <a:r>
              <a:rPr sz="600" dirty="0">
                <a:solidFill>
                  <a:srgbClr val="2B2A2B"/>
                </a:solidFill>
              </a:rPr>
              <a:t>αλλάζει, </a:t>
            </a:r>
            <a:r>
              <a:rPr sz="600" dirty="0">
                <a:solidFill>
                  <a:srgbClr val="434243"/>
                </a:solidFill>
              </a:rPr>
              <a:t> </a:t>
            </a:r>
            <a:r>
              <a:rPr sz="600" dirty="0">
                <a:solidFill>
                  <a:srgbClr val="2B2A2B"/>
                </a:solidFill>
              </a:rPr>
              <a:t>όπως </a:t>
            </a:r>
            <a:r>
              <a:rPr sz="600" dirty="0">
                <a:solidFill>
                  <a:srgbClr val="434243"/>
                </a:solidFill>
              </a:rPr>
              <a:t>ακριβώς ξεφλουδίζουμε τις στρώσεις </a:t>
            </a:r>
            <a:r>
              <a:rPr sz="600" dirty="0">
                <a:solidFill>
                  <a:srgbClr val="2B2A2B"/>
                </a:solidFill>
              </a:rPr>
              <a:t>ενός </a:t>
            </a:r>
            <a:r>
              <a:rPr sz="600" dirty="0">
                <a:solidFill>
                  <a:srgbClr val="434243"/>
                </a:solidFill>
              </a:rPr>
              <a:t>κρεμμυδιού.</a:t>
            </a:r>
          </a:p>
          <a:p>
            <a:pPr indent="0" algn="ctr">
              <a:spcAft>
                <a:spcPts val="630"/>
              </a:spcAft>
              <a:defRPr sz="800">
                <a:latin typeface="Arial"/>
              </a:defRPr>
            </a:pPr>
            <a:r>
              <a:rPr sz="600" dirty="0" err="1">
                <a:solidFill>
                  <a:srgbClr val="434243"/>
                </a:solidFill>
              </a:rPr>
              <a:t>Μερικές</a:t>
            </a:r>
            <a:r>
              <a:rPr sz="600" dirty="0">
                <a:solidFill>
                  <a:srgbClr val="434243"/>
                </a:solidFill>
              </a:rPr>
              <a:t> </a:t>
            </a:r>
            <a:r>
              <a:rPr sz="600" dirty="0" err="1">
                <a:solidFill>
                  <a:srgbClr val="434243"/>
                </a:solidFill>
              </a:rPr>
              <a:t>φορές</a:t>
            </a:r>
            <a:r>
              <a:rPr sz="600" dirty="0">
                <a:solidFill>
                  <a:srgbClr val="434243"/>
                </a:solidFill>
              </a:rPr>
              <a:t>, </a:t>
            </a:r>
            <a:r>
              <a:rPr sz="600" dirty="0">
                <a:solidFill>
                  <a:srgbClr val="2B2A2B"/>
                </a:solidFill>
              </a:rPr>
              <a:t>κα</a:t>
            </a:r>
            <a:r>
              <a:rPr sz="600" dirty="0" err="1">
                <a:solidFill>
                  <a:srgbClr val="2B2A2B"/>
                </a:solidFill>
              </a:rPr>
              <a:t>θώς</a:t>
            </a:r>
            <a:r>
              <a:rPr sz="600" dirty="0">
                <a:solidFill>
                  <a:srgbClr val="2B2A2B"/>
                </a:solidFill>
              </a:rPr>
              <a:t> αφα</a:t>
            </a:r>
            <a:r>
              <a:rPr sz="600" dirty="0" err="1">
                <a:solidFill>
                  <a:srgbClr val="2B2A2B"/>
                </a:solidFill>
              </a:rPr>
              <a:t>ιρείτ</a:t>
            </a:r>
            <a:r>
              <a:rPr sz="600" dirty="0">
                <a:solidFill>
                  <a:srgbClr val="2B2A2B"/>
                </a:solidFill>
              </a:rPr>
              <a:t>αι </a:t>
            </a:r>
            <a:r>
              <a:rPr sz="600" dirty="0">
                <a:solidFill>
                  <a:srgbClr val="434243"/>
                </a:solidFill>
              </a:rPr>
              <a:t>μια στρώση, μπορεί να εμφανιστεί </a:t>
            </a:r>
            <a:r>
              <a:rPr sz="600" dirty="0">
                <a:solidFill>
                  <a:srgbClr val="2B2A2B"/>
                </a:solidFill>
              </a:rPr>
              <a:t>ένα παλιό </a:t>
            </a:r>
            <a:r>
              <a:rPr sz="600" dirty="0">
                <a:solidFill>
                  <a:srgbClr val="434243"/>
                </a:solidFill>
              </a:rPr>
              <a:t>σύμπτωμα.</a:t>
            </a:r>
          </a:p>
          <a:p>
            <a:pPr indent="0" algn="ctr">
              <a:lnSpc>
                <a:spcPct val="94000"/>
              </a:lnSpc>
              <a:spcAft>
                <a:spcPts val="630"/>
              </a:spcAft>
              <a:defRPr sz="800">
                <a:latin typeface="Arial"/>
              </a:defRPr>
            </a:pPr>
            <a:r>
              <a:rPr sz="600" dirty="0" err="1">
                <a:solidFill>
                  <a:srgbClr val="434243"/>
                </a:solidFill>
              </a:rPr>
              <a:t>Άλλες</a:t>
            </a:r>
            <a:r>
              <a:rPr sz="600" dirty="0">
                <a:solidFill>
                  <a:srgbClr val="434243"/>
                </a:solidFill>
              </a:rPr>
              <a:t> </a:t>
            </a:r>
            <a:r>
              <a:rPr sz="600" dirty="0" err="1">
                <a:solidFill>
                  <a:srgbClr val="434243"/>
                </a:solidFill>
              </a:rPr>
              <a:t>φορές</a:t>
            </a:r>
            <a:r>
              <a:rPr sz="600" dirty="0">
                <a:solidFill>
                  <a:srgbClr val="434243"/>
                </a:solidFill>
              </a:rPr>
              <a:t>, κα</a:t>
            </a:r>
            <a:r>
              <a:rPr sz="600" dirty="0" err="1">
                <a:solidFill>
                  <a:srgbClr val="434243"/>
                </a:solidFill>
              </a:rPr>
              <a:t>θώς</a:t>
            </a:r>
            <a:r>
              <a:rPr sz="600" dirty="0">
                <a:solidFill>
                  <a:srgbClr val="434243"/>
                </a:solidFill>
              </a:rPr>
              <a:t> αφα</a:t>
            </a:r>
            <a:r>
              <a:rPr sz="600" dirty="0" err="1">
                <a:solidFill>
                  <a:srgbClr val="434243"/>
                </a:solidFill>
              </a:rPr>
              <a:t>ιρείτ</a:t>
            </a:r>
            <a:r>
              <a:rPr sz="600" dirty="0">
                <a:solidFill>
                  <a:srgbClr val="434243"/>
                </a:solidFill>
              </a:rPr>
              <a:t>αι μια στρώση, μπορεί να σημειωθεί ένα μεγάλο επίτευγμα στη </a:t>
            </a:r>
            <a:r>
              <a:rPr sz="600" dirty="0">
                <a:solidFill>
                  <a:srgbClr val="2B2A2B"/>
                </a:solidFill>
              </a:rPr>
              <a:t>θεραπεία </a:t>
            </a:r>
            <a:r>
              <a:rPr sz="600" dirty="0">
                <a:solidFill>
                  <a:srgbClr val="434243"/>
                </a:solidFill>
              </a:rPr>
              <a:t>σας.</a:t>
            </a:r>
          </a:p>
          <a:p>
            <a:pPr indent="0" algn="ctr">
              <a:spcAft>
                <a:spcPts val="630"/>
              </a:spcAft>
              <a:defRPr sz="800">
                <a:latin typeface="Arial"/>
              </a:defRPr>
            </a:pPr>
            <a:r>
              <a:rPr sz="600" dirty="0" err="1">
                <a:solidFill>
                  <a:srgbClr val="434243"/>
                </a:solidFill>
              </a:rPr>
              <a:t>Είν</a:t>
            </a:r>
            <a:r>
              <a:rPr sz="600" dirty="0">
                <a:solidFill>
                  <a:srgbClr val="434243"/>
                </a:solidFill>
              </a:rPr>
              <a:t>αι δύσκολο να γνωρίζουμε ακριβώς τι βρίσκεται πίσω από κάθε στρώση. </a:t>
            </a:r>
            <a:r>
              <a:rPr sz="600" dirty="0" err="1">
                <a:solidFill>
                  <a:srgbClr val="434243"/>
                </a:solidFill>
              </a:rPr>
              <a:t>Ωστόσο</a:t>
            </a:r>
            <a:r>
              <a:rPr sz="600" dirty="0">
                <a:solidFill>
                  <a:srgbClr val="434243"/>
                </a:solidFill>
              </a:rPr>
              <a:t>, </a:t>
            </a:r>
            <a:r>
              <a:rPr sz="600" dirty="0" err="1">
                <a:solidFill>
                  <a:srgbClr val="434243"/>
                </a:solidFill>
              </a:rPr>
              <a:t>συχνά</a:t>
            </a:r>
            <a:r>
              <a:rPr sz="600" dirty="0">
                <a:solidFill>
                  <a:srgbClr val="434243"/>
                </a:solidFill>
              </a:rPr>
              <a:t> β</a:t>
            </a:r>
            <a:r>
              <a:rPr sz="600" dirty="0" err="1">
                <a:solidFill>
                  <a:srgbClr val="434243"/>
                </a:solidFill>
              </a:rPr>
              <a:t>ιώνουμε</a:t>
            </a:r>
            <a:r>
              <a:rPr sz="600" dirty="0">
                <a:solidFill>
                  <a:srgbClr val="434243"/>
                </a:solidFill>
              </a:rPr>
              <a:t> </a:t>
            </a:r>
            <a:r>
              <a:rPr sz="600" dirty="0" err="1">
                <a:solidFill>
                  <a:srgbClr val="2B2A2B"/>
                </a:solidFill>
              </a:rPr>
              <a:t>έν</a:t>
            </a:r>
            <a:r>
              <a:rPr sz="600" dirty="0">
                <a:solidFill>
                  <a:srgbClr val="2B2A2B"/>
                </a:solidFill>
              </a:rPr>
              <a:t>α </a:t>
            </a:r>
            <a:r>
              <a:rPr sz="600" dirty="0">
                <a:solidFill>
                  <a:srgbClr val="434243"/>
                </a:solidFill>
              </a:rPr>
              <a:t>σημαντικό επίτευγμα ή μια </a:t>
            </a:r>
            <a:r>
              <a:rPr sz="600" dirty="0">
                <a:solidFill>
                  <a:srgbClr val="2B2A2B"/>
                </a:solidFill>
              </a:rPr>
              <a:t>παλιά </a:t>
            </a:r>
            <a:r>
              <a:rPr sz="600" dirty="0">
                <a:solidFill>
                  <a:srgbClr val="434243"/>
                </a:solidFill>
              </a:rPr>
              <a:t>δυσφορία που ουσιαστικά ποτέ δεν </a:t>
            </a:r>
            <a:r>
              <a:rPr sz="600" dirty="0">
                <a:solidFill>
                  <a:srgbClr val="636363"/>
                </a:solidFill>
              </a:rPr>
              <a:t>επιλύθηκε... </a:t>
            </a:r>
            <a:r>
              <a:rPr sz="600" dirty="0">
                <a:solidFill>
                  <a:srgbClr val="434243"/>
                </a:solidFill>
              </a:rPr>
              <a:t>και μπ</a:t>
            </a:r>
            <a:r>
              <a:rPr sz="600" dirty="0" err="1">
                <a:solidFill>
                  <a:srgbClr val="434243"/>
                </a:solidFill>
              </a:rPr>
              <a:t>ορεί</a:t>
            </a:r>
            <a:r>
              <a:rPr sz="600" dirty="0">
                <a:solidFill>
                  <a:srgbClr val="434243"/>
                </a:solidFill>
              </a:rPr>
              <a:t> να επ</a:t>
            </a:r>
            <a:r>
              <a:rPr sz="600" dirty="0" err="1">
                <a:solidFill>
                  <a:srgbClr val="434243"/>
                </a:solidFill>
              </a:rPr>
              <a:t>ιλυθεί</a:t>
            </a:r>
            <a:r>
              <a:rPr sz="600" dirty="0">
                <a:solidFill>
                  <a:srgbClr val="434243"/>
                </a:solidFill>
              </a:rPr>
              <a:t> </a:t>
            </a:r>
            <a:r>
              <a:rPr sz="600" dirty="0" err="1">
                <a:solidFill>
                  <a:srgbClr val="434243"/>
                </a:solidFill>
              </a:rPr>
              <a:t>συνεχίζοντ</a:t>
            </a:r>
            <a:r>
              <a:rPr sz="600" dirty="0">
                <a:solidFill>
                  <a:srgbClr val="434243"/>
                </a:solidFill>
              </a:rPr>
              <a:t>ας τη θεραπεία.</a:t>
            </a:r>
          </a:p>
          <a:p>
            <a:pPr indent="0" algn="ctr">
              <a:defRPr sz="800">
                <a:latin typeface="Arial"/>
              </a:defRPr>
            </a:pPr>
            <a:r>
              <a:rPr sz="600" dirty="0" err="1">
                <a:solidFill>
                  <a:srgbClr val="636363"/>
                </a:solidFill>
              </a:rPr>
              <a:t>Αντί</a:t>
            </a:r>
            <a:r>
              <a:rPr sz="600" dirty="0">
                <a:solidFill>
                  <a:srgbClr val="636363"/>
                </a:solidFill>
              </a:rPr>
              <a:t> </a:t>
            </a:r>
            <a:r>
              <a:rPr sz="600" dirty="0">
                <a:solidFill>
                  <a:srgbClr val="434243"/>
                </a:solidFill>
              </a:rPr>
              <a:t>να </a:t>
            </a:r>
            <a:r>
              <a:rPr sz="600" dirty="0" err="1">
                <a:solidFill>
                  <a:srgbClr val="434243"/>
                </a:solidFill>
              </a:rPr>
              <a:t>συνεχίσει</a:t>
            </a:r>
            <a:r>
              <a:rPr sz="600" dirty="0">
                <a:solidFill>
                  <a:srgbClr val="434243"/>
                </a:solidFill>
              </a:rPr>
              <a:t> </a:t>
            </a:r>
            <a:r>
              <a:rPr sz="600" dirty="0">
                <a:solidFill>
                  <a:srgbClr val="636363"/>
                </a:solidFill>
              </a:rPr>
              <a:t>να </a:t>
            </a:r>
            <a:r>
              <a:rPr sz="600" dirty="0">
                <a:solidFill>
                  <a:srgbClr val="434243"/>
                </a:solidFill>
              </a:rPr>
              <a:t>α</a:t>
            </a:r>
            <a:r>
              <a:rPr sz="600" dirty="0" err="1">
                <a:solidFill>
                  <a:srgbClr val="434243"/>
                </a:solidFill>
              </a:rPr>
              <a:t>ντιστ</a:t>
            </a:r>
            <a:r>
              <a:rPr sz="600" dirty="0">
                <a:solidFill>
                  <a:srgbClr val="434243"/>
                </a:solidFill>
              </a:rPr>
              <a:t>αθμίζει </a:t>
            </a:r>
            <a:r>
              <a:rPr sz="600" dirty="0">
                <a:solidFill>
                  <a:srgbClr val="636363"/>
                </a:solidFill>
              </a:rPr>
              <a:t>αυτές τις </a:t>
            </a:r>
            <a:r>
              <a:rPr sz="600" dirty="0">
                <a:solidFill>
                  <a:srgbClr val="434243"/>
                </a:solidFill>
              </a:rPr>
              <a:t>στρώσεις </a:t>
            </a:r>
            <a:r>
              <a:rPr sz="600" dirty="0">
                <a:solidFill>
                  <a:srgbClr val="636363"/>
                </a:solidFill>
              </a:rPr>
              <a:t>των υπεξαρθρημάτων, η χειροπρακτική φροντίδα βοηθά το σώμα σας να </a:t>
            </a:r>
            <a:r>
              <a:rPr sz="600" dirty="0">
                <a:solidFill>
                  <a:srgbClr val="434243"/>
                </a:solidFill>
              </a:rPr>
              <a:t>σημειώσει </a:t>
            </a:r>
            <a:r>
              <a:rPr sz="600" dirty="0">
                <a:solidFill>
                  <a:srgbClr val="636363"/>
                </a:solidFill>
              </a:rPr>
              <a:t>πραγματική </a:t>
            </a:r>
            <a:r>
              <a:rPr sz="600" dirty="0">
                <a:solidFill>
                  <a:srgbClr val="434243"/>
                </a:solidFill>
              </a:rPr>
              <a:t>βελτίωση.</a:t>
            </a:r>
          </a:p>
        </p:txBody>
      </p:sp>
      <p:sp>
        <p:nvSpPr>
          <p:cNvPr id="15" name="Прямоугольник 14">
            <a:extLst>
              <a:ext uri="{FF2B5EF4-FFF2-40B4-BE49-F238E27FC236}">
                <a16:creationId xmlns:a16="http://schemas.microsoft.com/office/drawing/2014/main" id="{E40B0DCC-E3FE-4B03-9406-028ADBCC9B09}"/>
              </a:ext>
            </a:extLst>
          </p:cNvPr>
          <p:cNvSpPr/>
          <p:nvPr/>
        </p:nvSpPr>
        <p:spPr>
          <a:xfrm>
            <a:off x="7211568" y="6583680"/>
            <a:ext cx="1895856" cy="195072"/>
          </a:xfrm>
          <a:prstGeom prst="rect">
            <a:avLst/>
          </a:prstGeom>
          <a:solidFill>
            <a:srgbClr val="FFFFFF"/>
          </a:solidFill>
        </p:spPr>
        <p:txBody>
          <a:bodyPr wrap="none" lIns="0" tIns="0" rIns="0" bIns="0">
            <a:noAutofit/>
          </a:bodyPr>
          <a:lstStyle/>
          <a:p>
            <a:pPr indent="0">
              <a:defRPr sz="900" i="1">
                <a:latin typeface="Arial"/>
              </a:defRPr>
            </a:pPr>
            <a:r>
              <a:rPr sz="700">
                <a:solidFill>
                  <a:srgbClr val="636363"/>
                </a:solidFill>
              </a:rPr>
              <a:t>© </a:t>
            </a:r>
            <a:r>
              <a:rPr sz="700">
                <a:solidFill>
                  <a:srgbClr val="434243"/>
                </a:solidFill>
              </a:rPr>
              <a:t>Πνευματική ιδιοκτησία της ChiroEdge</a:t>
            </a:r>
          </a:p>
        </p:txBody>
      </p:sp>
      <p:sp>
        <p:nvSpPr>
          <p:cNvPr id="16" name="Прямоугольник 15">
            <a:extLst>
              <a:ext uri="{FF2B5EF4-FFF2-40B4-BE49-F238E27FC236}">
                <a16:creationId xmlns:a16="http://schemas.microsoft.com/office/drawing/2014/main" id="{1DDCE5CA-DCBE-4EEC-AAFF-BF01099C7A9D}"/>
              </a:ext>
            </a:extLst>
          </p:cNvPr>
          <p:cNvSpPr/>
          <p:nvPr/>
        </p:nvSpPr>
        <p:spPr>
          <a:xfrm>
            <a:off x="9649968" y="6467856"/>
            <a:ext cx="829056" cy="301752"/>
          </a:xfrm>
          <a:prstGeom prst="rect">
            <a:avLst/>
          </a:prstGeom>
          <a:solidFill>
            <a:srgbClr val="FFFFFF"/>
          </a:solidFill>
        </p:spPr>
        <p:txBody>
          <a:bodyPr lIns="0" tIns="0" rIns="0" bIns="0">
            <a:noAutofit/>
          </a:bodyPr>
          <a:lstStyle/>
          <a:p>
            <a:pPr indent="0" algn="ctr">
              <a:spcAft>
                <a:spcPts val="280"/>
              </a:spcAft>
              <a:defRPr sz="500" b="1">
                <a:solidFill>
                  <a:srgbClr val="636363"/>
                </a:solidFill>
                <a:latin typeface="Arial"/>
              </a:defRPr>
            </a:pPr>
            <a:r>
              <a:rPr sz="300"/>
              <a:t>www RestoreChiro.Life</a:t>
            </a:r>
          </a:p>
          <a:p>
            <a:pPr indent="0" algn="ctr">
              <a:defRPr sz="500" b="1">
                <a:solidFill>
                  <a:srgbClr val="636363"/>
                </a:solidFill>
                <a:latin typeface="Arial"/>
              </a:defRPr>
            </a:pPr>
            <a:r>
              <a:rPr sz="300"/>
              <a:t>(612) 516-3090</a:t>
            </a:r>
          </a:p>
        </p:txBody>
      </p:sp>
      <p:sp>
        <p:nvSpPr>
          <p:cNvPr id="17" name="Прямоугольник 16">
            <a:extLst>
              <a:ext uri="{FF2B5EF4-FFF2-40B4-BE49-F238E27FC236}">
                <a16:creationId xmlns:a16="http://schemas.microsoft.com/office/drawing/2014/main" id="{501BD49A-6945-4C72-ACCD-836DF08BAD3D}"/>
              </a:ext>
            </a:extLst>
          </p:cNvPr>
          <p:cNvSpPr/>
          <p:nvPr/>
        </p:nvSpPr>
        <p:spPr>
          <a:xfrm>
            <a:off x="9144000" y="4053840"/>
            <a:ext cx="1840992" cy="1633728"/>
          </a:xfrm>
          <a:prstGeom prst="rect">
            <a:avLst/>
          </a:prstGeom>
          <a:solidFill>
            <a:srgbClr val="FFFFFF"/>
          </a:solidFill>
        </p:spPr>
        <p:txBody>
          <a:bodyPr lIns="0" tIns="0" rIns="0" bIns="0">
            <a:noAutofit/>
          </a:bodyPr>
          <a:lstStyle/>
          <a:p>
            <a:pPr indent="0" algn="ctr">
              <a:lnSpc>
                <a:spcPct val="88000"/>
              </a:lnSpc>
              <a:defRPr sz="1100" b="1">
                <a:solidFill>
                  <a:srgbClr val="2B2A2B"/>
                </a:solidFill>
                <a:latin typeface="Cambria"/>
              </a:defRPr>
            </a:pPr>
            <a:r>
              <a:rPr sz="1000"/>
              <a:t>Αντί να συνεχίσει να αντισταθμίζει αυτές τις στρώσεις καταπονήσεων και τραυμάτων, η χειροπρακτική φροντίδα βοηθά το σώμα σας να ξεδιπλωθεί μέχρι να επιτύχει την πραγματική διόρθωση του προβλήματος.</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13992e8b133_0_192"/>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 name="Рисунок 3">
            <a:extLst>
              <a:ext uri="{FF2B5EF4-FFF2-40B4-BE49-F238E27FC236}">
                <a16:creationId xmlns:a16="http://schemas.microsoft.com/office/drawing/2014/main" id="{0A9943A2-5587-A3AF-8621-032BE84D4070}"/>
              </a:ext>
            </a:extLst>
          </p:cNvPr>
          <p:cNvPicPr>
            <a:picLocks noChangeAspect="1"/>
          </p:cNvPicPr>
          <p:nvPr/>
        </p:nvPicPr>
        <p:blipFill>
          <a:blip r:embed="rId3"/>
          <a:stretch>
            <a:fillRect/>
          </a:stretch>
        </p:blipFill>
        <p:spPr>
          <a:xfrm>
            <a:off x="1414182" y="338026"/>
            <a:ext cx="8229600" cy="5754624"/>
          </a:xfrm>
          <a:prstGeom prst="rect">
            <a:avLst/>
          </a:prstGeom>
        </p:spPr>
      </p:pic>
      <p:sp>
        <p:nvSpPr>
          <p:cNvPr id="3" name="Прямоугольник 5">
            <a:extLst>
              <a:ext uri="{FF2B5EF4-FFF2-40B4-BE49-F238E27FC236}">
                <a16:creationId xmlns:a16="http://schemas.microsoft.com/office/drawing/2014/main" id="{69F5B6F4-80BD-52B5-A986-8646B370657D}"/>
              </a:ext>
            </a:extLst>
          </p:cNvPr>
          <p:cNvSpPr/>
          <p:nvPr/>
        </p:nvSpPr>
        <p:spPr>
          <a:xfrm>
            <a:off x="1505532" y="3073186"/>
            <a:ext cx="1877568" cy="448056"/>
          </a:xfrm>
          <a:prstGeom prst="rect">
            <a:avLst/>
          </a:prstGeom>
          <a:noFill/>
        </p:spPr>
        <p:txBody>
          <a:bodyPr lIns="0" tIns="0" rIns="0" bIns="0">
            <a:noAutofit/>
          </a:bodyPr>
          <a:lstStyle/>
          <a:p>
            <a:pPr indent="0">
              <a:lnSpc>
                <a:spcPct val="123000"/>
              </a:lnSpc>
              <a:defRPr sz="1100">
                <a:solidFill>
                  <a:srgbClr val="659287"/>
                </a:solidFill>
                <a:latin typeface="Arial"/>
              </a:defRPr>
            </a:pPr>
            <a:r>
              <a:rPr dirty="0"/>
              <a:t>ΤΩΝ ΠΛΗΡΟΦΟΡΙΩΝ ΜΕΤΑΦΕΡΕΤΑΙ ΣΤΟΝ ΕΓΚΕΦΑΛΟ ΩΣ ΕΙΚΟΝΕΣ</a:t>
            </a:r>
          </a:p>
        </p:txBody>
      </p:sp>
      <p:sp>
        <p:nvSpPr>
          <p:cNvPr id="4" name="Прямоугольник 7">
            <a:extLst>
              <a:ext uri="{FF2B5EF4-FFF2-40B4-BE49-F238E27FC236}">
                <a16:creationId xmlns:a16="http://schemas.microsoft.com/office/drawing/2014/main" id="{1E348D2D-D11E-3BD1-A7E2-B4B09486BFDB}"/>
              </a:ext>
            </a:extLst>
          </p:cNvPr>
          <p:cNvSpPr/>
          <p:nvPr/>
        </p:nvSpPr>
        <p:spPr>
          <a:xfrm>
            <a:off x="2173044" y="5611066"/>
            <a:ext cx="2420112" cy="405384"/>
          </a:xfrm>
          <a:prstGeom prst="rect">
            <a:avLst/>
          </a:prstGeom>
          <a:noFill/>
        </p:spPr>
        <p:txBody>
          <a:bodyPr lIns="0" tIns="0" rIns="0" bIns="0">
            <a:noAutofit/>
          </a:bodyPr>
          <a:lstStyle/>
          <a:p>
            <a:pPr indent="0">
              <a:lnSpc>
                <a:spcPct val="129000"/>
              </a:lnSpc>
              <a:defRPr sz="1100">
                <a:solidFill>
                  <a:srgbClr val="659287"/>
                </a:solidFill>
                <a:latin typeface="Arial"/>
              </a:defRPr>
            </a:pPr>
            <a:r>
              <a:rPr dirty="0"/>
              <a:t>ΤΩΝ ΑΙΣΘΗΤΗΡΙΑΚΩΝ ΔΕΚΤΩΝ ΣΑΣ ΕΙΝΑΙ ΣΤΑ ΜΑΤΙΑ ΣΑΣ</a:t>
            </a:r>
          </a:p>
        </p:txBody>
      </p:sp>
      <p:sp>
        <p:nvSpPr>
          <p:cNvPr id="5" name="Прямоугольник 6">
            <a:extLst>
              <a:ext uri="{FF2B5EF4-FFF2-40B4-BE49-F238E27FC236}">
                <a16:creationId xmlns:a16="http://schemas.microsoft.com/office/drawing/2014/main" id="{07DE21D9-FCFF-0DB3-5839-6D007E56458B}"/>
              </a:ext>
            </a:extLst>
          </p:cNvPr>
          <p:cNvSpPr/>
          <p:nvPr/>
        </p:nvSpPr>
        <p:spPr>
          <a:xfrm>
            <a:off x="7674864" y="3166262"/>
            <a:ext cx="1978152" cy="454152"/>
          </a:xfrm>
          <a:prstGeom prst="rect">
            <a:avLst/>
          </a:prstGeom>
          <a:noFill/>
        </p:spPr>
        <p:txBody>
          <a:bodyPr lIns="0" tIns="0" rIns="0" bIns="0">
            <a:noAutofit/>
          </a:bodyPr>
          <a:lstStyle/>
          <a:p>
            <a:pPr indent="0">
              <a:lnSpc>
                <a:spcPct val="123000"/>
              </a:lnSpc>
              <a:defRPr sz="1100">
                <a:solidFill>
                  <a:srgbClr val="659287"/>
                </a:solidFill>
                <a:latin typeface="Arial"/>
              </a:defRPr>
            </a:pPr>
            <a:r>
              <a:rPr dirty="0"/>
              <a:t>ΤΟΥ ΕΓΚΕΦΑΛΟΥ ΣΑΣ ΕΙΝΑΙ ΕΝΕΡΓΟ ΚΑΤΑ ΤΗΝ ΕΠΕΞΕΡΓΑΣΙΑ ΕΙΚΟΝΩΝ</a:t>
            </a:r>
          </a:p>
        </p:txBody>
      </p:sp>
      <p:sp>
        <p:nvSpPr>
          <p:cNvPr id="6" name="Прямоугольник 8">
            <a:extLst>
              <a:ext uri="{FF2B5EF4-FFF2-40B4-BE49-F238E27FC236}">
                <a16:creationId xmlns:a16="http://schemas.microsoft.com/office/drawing/2014/main" id="{C84ED70B-C7BD-5E18-4C81-00C6CF598B51}"/>
              </a:ext>
            </a:extLst>
          </p:cNvPr>
          <p:cNvSpPr/>
          <p:nvPr/>
        </p:nvSpPr>
        <p:spPr>
          <a:xfrm>
            <a:off x="8058912" y="5434051"/>
            <a:ext cx="1676400" cy="368808"/>
          </a:xfrm>
          <a:prstGeom prst="rect">
            <a:avLst/>
          </a:prstGeom>
          <a:noFill/>
        </p:spPr>
        <p:txBody>
          <a:bodyPr lIns="0" tIns="0" rIns="0" bIns="0">
            <a:noAutofit/>
          </a:bodyPr>
          <a:lstStyle/>
          <a:p>
            <a:pPr indent="0">
              <a:lnSpc>
                <a:spcPct val="123000"/>
              </a:lnSpc>
              <a:defRPr sz="1100">
                <a:solidFill>
                  <a:srgbClr val="659287"/>
                </a:solidFill>
                <a:latin typeface="Arial"/>
              </a:defRPr>
            </a:pPr>
            <a:r>
              <a:rPr dirty="0"/>
              <a:t>ΤΩΝ ΑΝΘΡΩΠΩΝ ΑΝΤΙΔΡΟΥΝ ΚΑΛΥΤΕΡΑ ΣΤΙΣ ΕΙΚΟΝΕΣ</a:t>
            </a:r>
          </a:p>
        </p:txBody>
      </p:sp>
      <p:sp>
        <p:nvSpPr>
          <p:cNvPr id="7" name="Прямоугольник 4">
            <a:extLst>
              <a:ext uri="{FF2B5EF4-FFF2-40B4-BE49-F238E27FC236}">
                <a16:creationId xmlns:a16="http://schemas.microsoft.com/office/drawing/2014/main" id="{F3DA244B-1EF8-12DC-B0A9-9612E75A427A}"/>
              </a:ext>
            </a:extLst>
          </p:cNvPr>
          <p:cNvSpPr/>
          <p:nvPr/>
        </p:nvSpPr>
        <p:spPr>
          <a:xfrm>
            <a:off x="2073984" y="513533"/>
            <a:ext cx="5038344" cy="256032"/>
          </a:xfrm>
          <a:prstGeom prst="rect">
            <a:avLst/>
          </a:prstGeom>
          <a:solidFill>
            <a:srgbClr val="FFFFFF"/>
          </a:solidFill>
        </p:spPr>
        <p:txBody>
          <a:bodyPr wrap="none" lIns="0" tIns="0" rIns="0" bIns="0">
            <a:noAutofit/>
          </a:bodyPr>
          <a:lstStyle/>
          <a:p>
            <a:pPr indent="0">
              <a:defRPr sz="1100" b="1">
                <a:latin typeface="Arial"/>
              </a:defRPr>
            </a:pPr>
            <a:r>
              <a:rPr dirty="0">
                <a:solidFill>
                  <a:srgbClr val="7F9694"/>
                </a:solidFill>
              </a:rPr>
              <a:t>Ο ΕΓΚΕΦΑΛΟΣ ΜΑΣ ΕΠΕΞΕΡΓΑΖΕΤΑΙ ΤΙΣ ΕΙΚΟΝΕΣ </a:t>
            </a:r>
            <a:r>
              <a:rPr dirty="0">
                <a:solidFill>
                  <a:srgbClr val="EB7E5C"/>
                </a:solidFill>
              </a:rPr>
              <a:t>60.000 ΦΟΡΕΣ </a:t>
            </a:r>
            <a:r>
              <a:rPr dirty="0">
                <a:solidFill>
                  <a:srgbClr val="7F9694"/>
                </a:solidFill>
              </a:rPr>
              <a:t>ΠΙΟ ΓΡΗΓΟΡΑ ΑΠΌ ΤΟ ΚΕΙΜΕΝΟ</a:t>
            </a:r>
          </a:p>
        </p:txBody>
      </p:sp>
      <p:sp>
        <p:nvSpPr>
          <p:cNvPr id="8" name="Google Shape;331;p12">
            <a:extLst>
              <a:ext uri="{FF2B5EF4-FFF2-40B4-BE49-F238E27FC236}">
                <a16:creationId xmlns:a16="http://schemas.microsoft.com/office/drawing/2014/main" id="{46640138-24CC-BAA4-6DE1-262EDAD08BB7}"/>
              </a:ext>
            </a:extLst>
          </p:cNvPr>
          <p:cNvSpPr txBox="1"/>
          <p:nvPr/>
        </p:nvSpPr>
        <p:spPr>
          <a:xfrm>
            <a:off x="3970147" y="6110292"/>
            <a:ext cx="6868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defRPr sz="1400">
                <a:latin typeface="Arial"/>
                <a:ea typeface="Arial"/>
                <a:cs typeface="Arial"/>
                <a:sym typeface="Arial"/>
              </a:defRPr>
            </a:pPr>
            <a:r>
              <a:rPr dirty="0" err="1">
                <a:solidFill>
                  <a:srgbClr val="000000"/>
                </a:solidFill>
              </a:rPr>
              <a:t>Πηγή</a:t>
            </a:r>
            <a:r>
              <a:rPr dirty="0">
                <a:solidFill>
                  <a:srgbClr val="000000"/>
                </a:solidFill>
              </a:rPr>
              <a:t> </a:t>
            </a:r>
            <a:r>
              <a:rPr dirty="0" err="1">
                <a:solidFill>
                  <a:srgbClr val="000000"/>
                </a:solidFill>
              </a:rPr>
              <a:t>εικόν</a:t>
            </a:r>
            <a:r>
              <a:rPr dirty="0">
                <a:solidFill>
                  <a:srgbClr val="000000"/>
                </a:solidFill>
              </a:rPr>
              <a:t>ας: h</a:t>
            </a:r>
            <a:r>
              <a:rPr u="sng" dirty="0">
                <a:solidFill>
                  <a:schemeClr val="hlink"/>
                </a:solidFill>
                <a:hlinkClick r:id="rId4"/>
              </a:rPr>
              <a:t>ttp://www.infopixi.com/blog/types-of-visual-content/</a:t>
            </a:r>
            <a:r>
              <a:rPr dirty="0">
                <a:solidFill>
                  <a:srgbClr val="000000"/>
                </a:solidFill>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g139976a6555_0_992"/>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4" name="Google Shape;336;p29">
            <a:extLst>
              <a:ext uri="{FF2B5EF4-FFF2-40B4-BE49-F238E27FC236}">
                <a16:creationId xmlns:a16="http://schemas.microsoft.com/office/drawing/2014/main" id="{4D34EAA4-C330-04A6-5091-666DCD6D0D09}"/>
              </a:ext>
            </a:extLst>
          </p:cNvPr>
          <p:cNvSpPr txBox="1">
            <a:spLocks noGrp="1"/>
          </p:cNvSpPr>
          <p:nvPr>
            <p:ph type="body" idx="1"/>
          </p:nvPr>
        </p:nvSpPr>
        <p:spPr>
          <a:xfrm>
            <a:off x="2281986" y="645971"/>
            <a:ext cx="9000000" cy="11973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3600"/>
              <a:buFont typeface="Arial"/>
              <a:buNone/>
              <a:defRPr sz="3600" b="1"/>
            </a:pPr>
            <a:r>
              <a:rPr dirty="0" err="1">
                <a:latin typeface="Calibri" panose="020F0502020204030204" pitchFamily="34" charset="0"/>
                <a:cs typeface="Calibri" panose="020F0502020204030204" pitchFamily="34" charset="0"/>
              </a:rPr>
              <a:t>Συμ</a:t>
            </a:r>
            <a:r>
              <a:rPr dirty="0">
                <a:latin typeface="Calibri" panose="020F0502020204030204" pitchFamily="34" charset="0"/>
                <a:cs typeface="Calibri" panose="020F0502020204030204" pitchFamily="34" charset="0"/>
              </a:rPr>
              <a:t>βουλές και εργαλεία για αποτελεσματική επιστημονική επικοινωνία </a:t>
            </a:r>
            <a:endParaRPr sz="3600" b="1" i="0" u="none" strike="noStrike" cap="none" dirty="0">
              <a:solidFill>
                <a:schemeClr val="dk2"/>
              </a:solidFill>
              <a:latin typeface="Calibri" panose="020F0502020204030204" pitchFamily="34" charset="0"/>
              <a:ea typeface="Calibri"/>
              <a:cs typeface="Calibri" panose="020F0502020204030204" pitchFamily="34" charset="0"/>
              <a:sym typeface="Calibri"/>
            </a:endParaRPr>
          </a:p>
        </p:txBody>
      </p:sp>
      <p:sp>
        <p:nvSpPr>
          <p:cNvPr id="5" name="Google Shape;339;p29">
            <a:extLst>
              <a:ext uri="{FF2B5EF4-FFF2-40B4-BE49-F238E27FC236}">
                <a16:creationId xmlns:a16="http://schemas.microsoft.com/office/drawing/2014/main" id="{7AE60A0A-D03B-6FDB-5E03-596BEC1D8398}"/>
              </a:ext>
            </a:extLst>
          </p:cNvPr>
          <p:cNvSpPr txBox="1"/>
          <p:nvPr/>
        </p:nvSpPr>
        <p:spPr>
          <a:xfrm>
            <a:off x="1013527" y="2106925"/>
            <a:ext cx="7284000" cy="1631185"/>
          </a:xfrm>
          <a:prstGeom prst="rect">
            <a:avLst/>
          </a:prstGeom>
          <a:noFill/>
          <a:ln>
            <a:noFill/>
          </a:ln>
        </p:spPr>
        <p:txBody>
          <a:bodyPr spcFirstLastPara="1" wrap="square" lIns="91425" tIns="91425" rIns="91425" bIns="91425" anchor="t" anchorCtr="0">
            <a:spAutoFit/>
          </a:bodyPr>
          <a:lstStyle/>
          <a:p>
            <a:pPr marL="342900" marR="0" lvl="0" indent="-342900" algn="l" rtl="0">
              <a:lnSpc>
                <a:spcPct val="150000"/>
              </a:lnSpc>
              <a:spcBef>
                <a:spcPts val="560"/>
              </a:spcBef>
              <a:spcAft>
                <a:spcPts val="0"/>
              </a:spcAft>
              <a:buClr>
                <a:schemeClr val="dk1"/>
              </a:buClr>
              <a:buSzPts val="2800"/>
              <a:buFont typeface="Arial"/>
              <a:buAutoNum type="arabicPeriod"/>
              <a:defRPr>
                <a:solidFill>
                  <a:schemeClr val="dk1"/>
                </a:solidFill>
                <a:latin typeface="Calibri"/>
                <a:ea typeface="Calibri"/>
                <a:cs typeface="Calibri"/>
                <a:sym typeface="Calibri"/>
              </a:defRPr>
            </a:pPr>
            <a:r>
              <a:rPr sz="2800" dirty="0" err="1"/>
              <a:t>Ποιος</a:t>
            </a:r>
            <a:r>
              <a:rPr sz="2800" dirty="0"/>
              <a:t> </a:t>
            </a:r>
            <a:r>
              <a:rPr sz="2800" dirty="0" err="1"/>
              <a:t>είν</a:t>
            </a:r>
            <a:r>
              <a:rPr sz="2800" dirty="0"/>
              <a:t>αι ο στόχος σας;</a:t>
            </a:r>
            <a:r>
              <a:rPr sz="2400" dirty="0"/>
              <a:t> </a:t>
            </a:r>
            <a:r>
              <a:rPr sz="2800" dirty="0"/>
              <a:t>Τι θέλετε να πείτε;</a:t>
            </a:r>
            <a:endParaRPr sz="2800" b="0" i="0" u="none" strike="noStrike" cap="none" dirty="0">
              <a:solidFill>
                <a:schemeClr val="dk1"/>
              </a:solidFill>
              <a:latin typeface="Calibri"/>
              <a:ea typeface="Calibri"/>
              <a:cs typeface="Calibri"/>
              <a:sym typeface="Calibri"/>
            </a:endParaRPr>
          </a:p>
          <a:p>
            <a:pPr marL="342900" marR="0" lvl="0" indent="-342900" algn="l" rtl="0">
              <a:lnSpc>
                <a:spcPct val="150000"/>
              </a:lnSpc>
              <a:spcBef>
                <a:spcPts val="560"/>
              </a:spcBef>
              <a:spcAft>
                <a:spcPts val="0"/>
              </a:spcAft>
              <a:buClr>
                <a:schemeClr val="dk1"/>
              </a:buClr>
              <a:buSzPts val="2800"/>
              <a:buFont typeface="Calibri"/>
              <a:buAutoNum type="arabicPeriod"/>
              <a:defRPr sz="2800">
                <a:solidFill>
                  <a:schemeClr val="dk1"/>
                </a:solidFill>
                <a:latin typeface="Calibri"/>
                <a:ea typeface="Calibri"/>
                <a:cs typeface="Calibri"/>
                <a:sym typeface="Calibri"/>
              </a:defRPr>
            </a:pPr>
            <a:r>
              <a:rPr dirty="0" err="1"/>
              <a:t>Ποιο</a:t>
            </a:r>
            <a:r>
              <a:rPr dirty="0"/>
              <a:t> </a:t>
            </a:r>
            <a:r>
              <a:rPr dirty="0" err="1"/>
              <a:t>είν</a:t>
            </a:r>
            <a:r>
              <a:rPr dirty="0"/>
              <a:t>αι το </a:t>
            </a:r>
            <a:r>
              <a:rPr lang="el-GR" dirty="0"/>
              <a:t>ακροατήριό</a:t>
            </a:r>
            <a:r>
              <a:rPr dirty="0"/>
              <a:t> σας; </a:t>
            </a:r>
            <a:endParaRPr sz="2800" b="0" i="0" u="none" strike="noStrike" cap="none" dirty="0">
              <a:solidFill>
                <a:schemeClr val="dk1"/>
              </a:solidFill>
              <a:latin typeface="Calibri"/>
              <a:ea typeface="Calibri"/>
              <a:cs typeface="Calibri"/>
              <a:sym typeface="Calibri"/>
            </a:endParaRPr>
          </a:p>
        </p:txBody>
      </p:sp>
      <p:sp>
        <p:nvSpPr>
          <p:cNvPr id="6" name="Google Shape;338;p29">
            <a:extLst>
              <a:ext uri="{FF2B5EF4-FFF2-40B4-BE49-F238E27FC236}">
                <a16:creationId xmlns:a16="http://schemas.microsoft.com/office/drawing/2014/main" id="{2A7C18F7-EA15-D3A4-963A-2EA5FC208E6F}"/>
              </a:ext>
            </a:extLst>
          </p:cNvPr>
          <p:cNvSpPr txBox="1"/>
          <p:nvPr/>
        </p:nvSpPr>
        <p:spPr>
          <a:xfrm>
            <a:off x="1013527" y="4045655"/>
            <a:ext cx="45351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defRPr sz="2800">
                <a:latin typeface="Calibri"/>
                <a:ea typeface="Calibri"/>
                <a:cs typeface="Calibri"/>
                <a:sym typeface="Calibri"/>
              </a:defRPr>
            </a:pPr>
            <a:r>
              <a:rPr dirty="0">
                <a:solidFill>
                  <a:schemeClr val="dk1"/>
                </a:solidFill>
              </a:rPr>
              <a:t>Να </a:t>
            </a:r>
            <a:r>
              <a:rPr dirty="0" err="1">
                <a:solidFill>
                  <a:schemeClr val="dk1"/>
                </a:solidFill>
              </a:rPr>
              <a:t>θυμάστε</a:t>
            </a:r>
            <a:r>
              <a:rPr dirty="0">
                <a:solidFill>
                  <a:schemeClr val="dk1"/>
                </a:solidFill>
              </a:rPr>
              <a:t> </a:t>
            </a:r>
            <a:r>
              <a:rPr dirty="0" err="1">
                <a:solidFill>
                  <a:schemeClr val="dk1"/>
                </a:solidFill>
              </a:rPr>
              <a:t>ότι</a:t>
            </a:r>
            <a:r>
              <a:rPr dirty="0">
                <a:solidFill>
                  <a:schemeClr val="dk1"/>
                </a:solidFill>
              </a:rPr>
              <a:t> αν </a:t>
            </a:r>
            <a:r>
              <a:rPr dirty="0" err="1">
                <a:solidFill>
                  <a:schemeClr val="dk1"/>
                </a:solidFill>
              </a:rPr>
              <a:t>όσ</a:t>
            </a:r>
            <a:r>
              <a:rPr dirty="0">
                <a:solidFill>
                  <a:schemeClr val="dk1"/>
                </a:solidFill>
              </a:rPr>
              <a:t>α λέτε δεν γίνονται αντιληπτά, </a:t>
            </a:r>
            <a:r>
              <a:rPr b="1" dirty="0">
                <a:solidFill>
                  <a:srgbClr val="FF0000"/>
                </a:solidFill>
              </a:rPr>
              <a:t>δεν</a:t>
            </a:r>
            <a:r>
              <a:rPr dirty="0">
                <a:solidFill>
                  <a:schemeClr val="dk1"/>
                </a:solidFill>
              </a:rPr>
              <a:t> φταίει το κοινό σας</a:t>
            </a:r>
            <a:endParaRPr sz="1400" b="0" i="0" u="none" strike="noStrike" cap="none" dirty="0">
              <a:solidFill>
                <a:srgbClr val="000000"/>
              </a:solidFill>
              <a:latin typeface="Arial"/>
              <a:ea typeface="Arial"/>
              <a:cs typeface="Arial"/>
              <a:sym typeface="Arial"/>
            </a:endParaRPr>
          </a:p>
        </p:txBody>
      </p:sp>
      <p:sp>
        <p:nvSpPr>
          <p:cNvPr id="9" name="Google Shape;337;p29">
            <a:extLst>
              <a:ext uri="{FF2B5EF4-FFF2-40B4-BE49-F238E27FC236}">
                <a16:creationId xmlns:a16="http://schemas.microsoft.com/office/drawing/2014/main" id="{435D57A9-A84B-CAE6-45A3-3C867BEF678F}"/>
              </a:ext>
            </a:extLst>
          </p:cNvPr>
          <p:cNvSpPr txBox="1">
            <a:spLocks noGrp="1"/>
          </p:cNvSpPr>
          <p:nvPr>
            <p:ph type="body" idx="2"/>
          </p:nvPr>
        </p:nvSpPr>
        <p:spPr>
          <a:xfrm>
            <a:off x="7213159" y="2922517"/>
            <a:ext cx="4631700" cy="2685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800"/>
              <a:buFont typeface="Arial"/>
              <a:buChar char="•"/>
              <a:defRPr sz="2800">
                <a:solidFill>
                  <a:schemeClr val="dk1"/>
                </a:solidFill>
                <a:latin typeface="Calibri"/>
                <a:ea typeface="Calibri"/>
                <a:cs typeface="Calibri"/>
                <a:sym typeface="Calibri"/>
              </a:defRPr>
            </a:pPr>
            <a:r>
              <a:rPr dirty="0"/>
              <a:t>Απ</a:t>
            </a:r>
            <a:r>
              <a:rPr dirty="0" err="1"/>
              <a:t>οφύγετε</a:t>
            </a:r>
            <a:r>
              <a:rPr dirty="0"/>
              <a:t> </a:t>
            </a:r>
            <a:r>
              <a:rPr dirty="0" err="1"/>
              <a:t>τεχνικές</a:t>
            </a:r>
            <a:r>
              <a:rPr dirty="0"/>
              <a:t> </a:t>
            </a:r>
            <a:r>
              <a:rPr dirty="0" err="1"/>
              <a:t>λέξεις</a:t>
            </a:r>
            <a:endParaRPr dirty="0"/>
          </a:p>
          <a:p>
            <a:pPr marL="342900" marR="0" lvl="0" indent="-342900" algn="l" rtl="0">
              <a:lnSpc>
                <a:spcPct val="150000"/>
              </a:lnSpc>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pPr>
            <a:r>
              <a:rPr dirty="0"/>
              <a:t>Κα</a:t>
            </a:r>
            <a:r>
              <a:rPr dirty="0" err="1"/>
              <a:t>τάρ</a:t>
            </a:r>
            <a:r>
              <a:rPr dirty="0"/>
              <a:t>α της γνώσης</a:t>
            </a:r>
          </a:p>
          <a:p>
            <a:pPr marL="342900" marR="0" lvl="0" indent="-342900" algn="l" rtl="0">
              <a:lnSpc>
                <a:spcPct val="150000"/>
              </a:lnSpc>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pPr>
            <a:r>
              <a:rPr dirty="0" err="1"/>
              <a:t>Προσω</a:t>
            </a:r>
            <a:r>
              <a:rPr dirty="0"/>
              <a:t>πική επαφή</a:t>
            </a:r>
          </a:p>
          <a:p>
            <a:pPr marL="342900" marR="0" lvl="0" indent="-342900" algn="l" rtl="0">
              <a:lnSpc>
                <a:spcPct val="150000"/>
              </a:lnSpc>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pPr>
            <a:r>
              <a:rPr dirty="0"/>
              <a:t>Κα</a:t>
            </a:r>
            <a:r>
              <a:rPr dirty="0" err="1"/>
              <a:t>θημερινά</a:t>
            </a:r>
            <a:r>
              <a:rPr dirty="0"/>
              <a:t> παρα</a:t>
            </a:r>
            <a:r>
              <a:rPr dirty="0" err="1"/>
              <a:t>δείγμ</a:t>
            </a:r>
            <a:r>
              <a:rPr dirty="0"/>
              <a:t>ατα</a:t>
            </a:r>
          </a:p>
          <a:p>
            <a:pPr marL="342900" lvl="0" indent="-342900" algn="l" rtl="0">
              <a:lnSpc>
                <a:spcPct val="150000"/>
              </a:lnSpc>
              <a:spcBef>
                <a:spcPts val="560"/>
              </a:spcBef>
              <a:spcAft>
                <a:spcPts val="0"/>
              </a:spcAft>
              <a:buClr>
                <a:schemeClr val="dk1"/>
              </a:buClr>
              <a:buSzPts val="2800"/>
              <a:buChar char="•"/>
              <a:defRPr sz="2800"/>
            </a:pPr>
            <a:r>
              <a:rPr dirty="0"/>
              <a:t>Απ</a:t>
            </a:r>
            <a:r>
              <a:rPr dirty="0" err="1"/>
              <a:t>εικονίσεις</a:t>
            </a:r>
            <a:r>
              <a:rPr dirty="0"/>
              <a:t> </a:t>
            </a:r>
          </a:p>
          <a:p>
            <a:pPr marL="342900" marR="0" lvl="0" indent="-165100" algn="l" rtl="0">
              <a:lnSpc>
                <a:spcPct val="150000"/>
              </a:lnSpc>
              <a:spcBef>
                <a:spcPts val="56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3"/>
          <p:cNvSpPr txBox="1">
            <a:spLocks noGrp="1"/>
          </p:cNvSpPr>
          <p:nvPr>
            <p:ph type="body" idx="1"/>
          </p:nvPr>
        </p:nvSpPr>
        <p:spPr>
          <a:xfrm>
            <a:off x="623393" y="494094"/>
            <a:ext cx="7128000" cy="4320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C4DA3"/>
              </a:buClr>
              <a:buSzPts val="3600"/>
              <a:buNone/>
              <a:defRPr sz="3600" b="1">
                <a:solidFill>
                  <a:srgbClr val="0C4DA3"/>
                </a:solidFill>
              </a:defRPr>
            </a:pPr>
            <a:r>
              <a:t>Τι πιστεύετε για αυτήν τη δημοσίευση; </a:t>
            </a:r>
          </a:p>
          <a:p>
            <a:pPr marL="0" lvl="0" indent="0" algn="l" rtl="0">
              <a:lnSpc>
                <a:spcPct val="100000"/>
              </a:lnSpc>
              <a:spcBef>
                <a:spcPts val="720"/>
              </a:spcBef>
              <a:spcAft>
                <a:spcPts val="0"/>
              </a:spcAft>
              <a:buClr>
                <a:schemeClr val="dk2"/>
              </a:buClr>
              <a:buSzPts val="3600"/>
              <a:buNone/>
            </a:pPr>
            <a:endParaRPr sz="2400" b="1"/>
          </a:p>
        </p:txBody>
      </p:sp>
      <p:pic>
        <p:nvPicPr>
          <p:cNvPr id="4" name="Рисунок 3">
            <a:extLst>
              <a:ext uri="{FF2B5EF4-FFF2-40B4-BE49-F238E27FC236}">
                <a16:creationId xmlns:a16="http://schemas.microsoft.com/office/drawing/2014/main" id="{90A51EA8-68D2-48FD-8ABA-E5C52C503FA5}"/>
              </a:ext>
            </a:extLst>
          </p:cNvPr>
          <p:cNvPicPr>
            <a:picLocks noChangeAspect="1"/>
          </p:cNvPicPr>
          <p:nvPr/>
        </p:nvPicPr>
        <p:blipFill>
          <a:blip r:embed="rId3"/>
          <a:stretch>
            <a:fillRect/>
          </a:stretch>
        </p:blipFill>
        <p:spPr>
          <a:xfrm>
            <a:off x="5338092" y="1318593"/>
            <a:ext cx="5676900" cy="5230389"/>
          </a:xfrm>
          <a:prstGeom prst="rect">
            <a:avLst/>
          </a:prstGeom>
        </p:spPr>
      </p:pic>
      <p:sp>
        <p:nvSpPr>
          <p:cNvPr id="5" name="Прямоугольник 4">
            <a:extLst>
              <a:ext uri="{FF2B5EF4-FFF2-40B4-BE49-F238E27FC236}">
                <a16:creationId xmlns:a16="http://schemas.microsoft.com/office/drawing/2014/main" id="{585EA8BF-2429-41C7-9ECC-4B5A20F3EE68}"/>
              </a:ext>
            </a:extLst>
          </p:cNvPr>
          <p:cNvSpPr/>
          <p:nvPr/>
        </p:nvSpPr>
        <p:spPr>
          <a:xfrm>
            <a:off x="5705658" y="6272918"/>
            <a:ext cx="1505712" cy="262128"/>
          </a:xfrm>
          <a:prstGeom prst="rect">
            <a:avLst/>
          </a:prstGeom>
          <a:solidFill>
            <a:srgbClr val="FFFFFF"/>
          </a:solidFill>
        </p:spPr>
        <p:txBody>
          <a:bodyPr wrap="none" lIns="0" tIns="0" rIns="0" bIns="0">
            <a:noAutofit/>
          </a:bodyPr>
          <a:lstStyle/>
          <a:p>
            <a:pPr indent="0">
              <a:defRPr sz="1700">
                <a:solidFill>
                  <a:srgbClr val="282828"/>
                </a:solidFill>
                <a:latin typeface="Arial"/>
              </a:defRPr>
            </a:pPr>
            <a:r>
              <a:rPr sz="1600" dirty="0" err="1"/>
              <a:t>by_addyspicer</a:t>
            </a:r>
            <a:endParaRPr sz="1600" dirty="0"/>
          </a:p>
        </p:txBody>
      </p:sp>
      <p:sp>
        <p:nvSpPr>
          <p:cNvPr id="6" name="Прямоугольник 5">
            <a:extLst>
              <a:ext uri="{FF2B5EF4-FFF2-40B4-BE49-F238E27FC236}">
                <a16:creationId xmlns:a16="http://schemas.microsoft.com/office/drawing/2014/main" id="{F8534C56-FDB7-46FC-9CBD-0FCE38489B37}"/>
              </a:ext>
            </a:extLst>
          </p:cNvPr>
          <p:cNvSpPr/>
          <p:nvPr/>
        </p:nvSpPr>
        <p:spPr>
          <a:xfrm>
            <a:off x="5756402" y="1814537"/>
            <a:ext cx="4620768" cy="371856"/>
          </a:xfrm>
          <a:prstGeom prst="rect">
            <a:avLst/>
          </a:prstGeom>
          <a:solidFill>
            <a:srgbClr val="FFFFFF"/>
          </a:solidFill>
        </p:spPr>
        <p:txBody>
          <a:bodyPr wrap="none" lIns="0" tIns="0" rIns="0" bIns="0">
            <a:noAutofit/>
          </a:bodyPr>
          <a:lstStyle/>
          <a:p>
            <a:pPr indent="0">
              <a:defRPr sz="2600" cap="small">
                <a:latin typeface="Arial"/>
              </a:defRPr>
            </a:pPr>
            <a:r>
              <a:rPr sz="1800" b="1" dirty="0" err="1"/>
              <a:t>γι</a:t>
            </a:r>
            <a:r>
              <a:rPr sz="1800" b="1" dirty="0"/>
              <a:t>ατ</a:t>
            </a:r>
            <a:r>
              <a:rPr lang="el-GR" sz="1800" b="1" dirty="0"/>
              <a:t>ι</a:t>
            </a:r>
            <a:r>
              <a:rPr sz="1800" b="1" dirty="0"/>
              <a:t> </a:t>
            </a:r>
            <a:r>
              <a:rPr sz="1800" b="1" dirty="0" err="1"/>
              <a:t>στ</a:t>
            </a:r>
            <a:r>
              <a:rPr sz="1800" b="1" dirty="0"/>
              <a:t>α τρ</a:t>
            </a:r>
            <a:r>
              <a:rPr lang="el-GR" sz="1800" b="1" dirty="0"/>
              <a:t>ο</a:t>
            </a:r>
            <a:r>
              <a:rPr sz="1800" b="1" dirty="0" err="1"/>
              <a:t>φιμ</a:t>
            </a:r>
            <a:r>
              <a:rPr sz="1800" b="1" dirty="0"/>
              <a:t>α χρησιμοποιε</a:t>
            </a:r>
            <a:r>
              <a:rPr lang="el-GR" sz="1800" b="1" dirty="0"/>
              <a:t>ι</a:t>
            </a:r>
            <a:r>
              <a:rPr sz="1800" b="1" dirty="0"/>
              <a:t>ται...</a:t>
            </a:r>
          </a:p>
        </p:txBody>
      </p:sp>
      <p:sp>
        <p:nvSpPr>
          <p:cNvPr id="7" name="Прямоугольник 6">
            <a:extLst>
              <a:ext uri="{FF2B5EF4-FFF2-40B4-BE49-F238E27FC236}">
                <a16:creationId xmlns:a16="http://schemas.microsoft.com/office/drawing/2014/main" id="{CCA8942E-5CBF-40DC-8777-B970F4AC42FD}"/>
              </a:ext>
            </a:extLst>
          </p:cNvPr>
          <p:cNvSpPr/>
          <p:nvPr/>
        </p:nvSpPr>
        <p:spPr>
          <a:xfrm>
            <a:off x="5705658" y="2376028"/>
            <a:ext cx="1024128" cy="493776"/>
          </a:xfrm>
          <a:prstGeom prst="rect">
            <a:avLst/>
          </a:prstGeom>
          <a:noFill/>
        </p:spPr>
        <p:txBody>
          <a:bodyPr lIns="0" tIns="0" rIns="0" bIns="0">
            <a:noAutofit/>
          </a:bodyPr>
          <a:lstStyle/>
          <a:p>
            <a:pPr indent="0" algn="ctr">
              <a:lnSpc>
                <a:spcPct val="93000"/>
              </a:lnSpc>
              <a:defRPr sz="1600">
                <a:solidFill>
                  <a:srgbClr val="3A2C06"/>
                </a:solidFill>
                <a:latin typeface="Arial"/>
              </a:defRPr>
            </a:pPr>
            <a:r>
              <a:rPr dirty="0"/>
              <a:t>ΚΙΤΡΙΚΟ ΟΞΥ</a:t>
            </a:r>
          </a:p>
        </p:txBody>
      </p:sp>
      <p:sp>
        <p:nvSpPr>
          <p:cNvPr id="8" name="Прямоугольник 7">
            <a:extLst>
              <a:ext uri="{FF2B5EF4-FFF2-40B4-BE49-F238E27FC236}">
                <a16:creationId xmlns:a16="http://schemas.microsoft.com/office/drawing/2014/main" id="{56BB013C-78ED-4476-983F-6B63EFEDC048}"/>
              </a:ext>
            </a:extLst>
          </p:cNvPr>
          <p:cNvSpPr/>
          <p:nvPr/>
        </p:nvSpPr>
        <p:spPr>
          <a:xfrm>
            <a:off x="6740779" y="2509412"/>
            <a:ext cx="1271016" cy="423673"/>
          </a:xfrm>
          <a:prstGeom prst="rect">
            <a:avLst/>
          </a:prstGeom>
          <a:solidFill>
            <a:srgbClr val="FFFFFF"/>
          </a:solidFill>
        </p:spPr>
        <p:txBody>
          <a:bodyPr lIns="0" tIns="0" rIns="0" bIns="0">
            <a:noAutofit/>
          </a:bodyPr>
          <a:lstStyle/>
          <a:p>
            <a:pPr>
              <a:lnSpc>
                <a:spcPct val="107000"/>
              </a:lnSpc>
              <a:defRPr sz="1000">
                <a:solidFill>
                  <a:srgbClr val="D1A346"/>
                </a:solidFill>
                <a:latin typeface="Arial"/>
              </a:defRPr>
            </a:pPr>
            <a:r>
              <a:rPr sz="700" dirty="0" err="1"/>
              <a:t>Το</a:t>
            </a:r>
            <a:r>
              <a:rPr sz="700" dirty="0"/>
              <a:t> </a:t>
            </a:r>
            <a:r>
              <a:rPr sz="700" dirty="0" err="1"/>
              <a:t>κιτρικό</a:t>
            </a:r>
            <a:r>
              <a:rPr sz="700" dirty="0"/>
              <a:t> </a:t>
            </a:r>
            <a:r>
              <a:rPr sz="700" dirty="0" err="1"/>
              <a:t>οξύ</a:t>
            </a:r>
            <a:r>
              <a:rPr sz="700" dirty="0"/>
              <a:t> </a:t>
            </a:r>
            <a:r>
              <a:rPr sz="700" dirty="0" err="1"/>
              <a:t>είν</a:t>
            </a:r>
            <a:r>
              <a:rPr sz="700" dirty="0"/>
              <a:t>αι ένα φυσικό οξύ που προέρχεται από εσπεριδοειδή</a:t>
            </a:r>
          </a:p>
        </p:txBody>
      </p:sp>
      <p:sp>
        <p:nvSpPr>
          <p:cNvPr id="9" name="Прямоугольник 8">
            <a:extLst>
              <a:ext uri="{FF2B5EF4-FFF2-40B4-BE49-F238E27FC236}">
                <a16:creationId xmlns:a16="http://schemas.microsoft.com/office/drawing/2014/main" id="{7EABC42A-BEC4-45C2-80C2-D5026F5C81B9}"/>
              </a:ext>
            </a:extLst>
          </p:cNvPr>
          <p:cNvSpPr/>
          <p:nvPr/>
        </p:nvSpPr>
        <p:spPr>
          <a:xfrm>
            <a:off x="8341995" y="2484723"/>
            <a:ext cx="1517904" cy="292608"/>
          </a:xfrm>
          <a:prstGeom prst="rect">
            <a:avLst/>
          </a:prstGeom>
          <a:noFill/>
        </p:spPr>
        <p:txBody>
          <a:bodyPr wrap="none" lIns="0" tIns="0" rIns="0" bIns="0">
            <a:noAutofit/>
          </a:bodyPr>
          <a:lstStyle/>
          <a:p>
            <a:pPr indent="0">
              <a:defRPr sz="1600">
                <a:solidFill>
                  <a:srgbClr val="3A2C06"/>
                </a:solidFill>
                <a:latin typeface="Arial"/>
              </a:defRPr>
            </a:pPr>
            <a:r>
              <a:rPr dirty="0"/>
              <a:t>ΜΑΛΤΟΔΕΞΤΡΙΝΗ</a:t>
            </a:r>
          </a:p>
        </p:txBody>
      </p:sp>
      <p:sp>
        <p:nvSpPr>
          <p:cNvPr id="10" name="Прямоугольник 9">
            <a:extLst>
              <a:ext uri="{FF2B5EF4-FFF2-40B4-BE49-F238E27FC236}">
                <a16:creationId xmlns:a16="http://schemas.microsoft.com/office/drawing/2014/main" id="{C22864E0-9024-4394-8535-E91CC0CEB04B}"/>
              </a:ext>
            </a:extLst>
          </p:cNvPr>
          <p:cNvSpPr/>
          <p:nvPr/>
        </p:nvSpPr>
        <p:spPr>
          <a:xfrm>
            <a:off x="10234768" y="2515592"/>
            <a:ext cx="807720" cy="371856"/>
          </a:xfrm>
          <a:prstGeom prst="rect">
            <a:avLst/>
          </a:prstGeom>
          <a:solidFill>
            <a:srgbClr val="FFFFFF"/>
          </a:solidFill>
        </p:spPr>
        <p:txBody>
          <a:bodyPr lIns="0" tIns="0" rIns="0" bIns="0">
            <a:noAutofit/>
          </a:bodyPr>
          <a:lstStyle/>
          <a:p>
            <a:pPr indent="0">
              <a:lnSpc>
                <a:spcPct val="107000"/>
              </a:lnSpc>
              <a:defRPr sz="1000">
                <a:solidFill>
                  <a:srgbClr val="D1A346"/>
                </a:solidFill>
                <a:latin typeface="Arial"/>
              </a:defRPr>
            </a:pPr>
            <a:r>
              <a:rPr sz="700" dirty="0" err="1"/>
              <a:t>μερικώς</a:t>
            </a:r>
            <a:r>
              <a:rPr sz="700" dirty="0"/>
              <a:t> </a:t>
            </a:r>
            <a:r>
              <a:rPr sz="700" dirty="0" err="1"/>
              <a:t>υδρολυμένο</a:t>
            </a:r>
            <a:r>
              <a:rPr sz="700" dirty="0"/>
              <a:t> </a:t>
            </a:r>
            <a:r>
              <a:rPr sz="700" dirty="0" err="1"/>
              <a:t>άμυλο</a:t>
            </a:r>
            <a:endParaRPr sz="700" dirty="0"/>
          </a:p>
          <a:p>
            <a:endParaRPr lang="en-US" sz="700" dirty="0">
              <a:solidFill>
                <a:srgbClr val="D1A346"/>
              </a:solidFill>
              <a:latin typeface="Arial"/>
            </a:endParaRPr>
          </a:p>
        </p:txBody>
      </p:sp>
      <p:sp>
        <p:nvSpPr>
          <p:cNvPr id="11" name="Прямоугольник 10">
            <a:extLst>
              <a:ext uri="{FF2B5EF4-FFF2-40B4-BE49-F238E27FC236}">
                <a16:creationId xmlns:a16="http://schemas.microsoft.com/office/drawing/2014/main" id="{3D23DD9F-FF3B-4243-81BC-0E3BD11484F5}"/>
              </a:ext>
            </a:extLst>
          </p:cNvPr>
          <p:cNvSpPr/>
          <p:nvPr/>
        </p:nvSpPr>
        <p:spPr>
          <a:xfrm>
            <a:off x="5817362" y="2823218"/>
            <a:ext cx="2249424" cy="1023086"/>
          </a:xfrm>
          <a:prstGeom prst="rect">
            <a:avLst/>
          </a:prstGeom>
          <a:solidFill>
            <a:srgbClr val="FFFFFF"/>
          </a:solidFill>
        </p:spPr>
        <p:txBody>
          <a:bodyPr lIns="0" tIns="0" rIns="0" bIns="0">
            <a:noAutofit/>
          </a:bodyPr>
          <a:lstStyle/>
          <a:p>
            <a:pPr indent="0">
              <a:defRPr sz="1100" u="sng" cap="small">
                <a:latin typeface="Arial"/>
              </a:defRPr>
            </a:pPr>
            <a:r>
              <a:rPr sz="900" dirty="0" err="1"/>
              <a:t>Λειτουργίες</a:t>
            </a:r>
            <a:endParaRPr sz="900" dirty="0"/>
          </a:p>
          <a:p>
            <a:pPr marL="243400" indent="-114300">
              <a:defRPr>
                <a:latin typeface="Arial"/>
              </a:defRPr>
            </a:pPr>
            <a:r>
              <a:rPr sz="900" dirty="0"/>
              <a:t>- </a:t>
            </a:r>
            <a:r>
              <a:rPr sz="900" dirty="0" err="1"/>
              <a:t>συντηρητικό</a:t>
            </a:r>
            <a:r>
              <a:rPr sz="900" dirty="0"/>
              <a:t>, </a:t>
            </a:r>
            <a:r>
              <a:rPr sz="900" dirty="0" err="1"/>
              <a:t>μειώνει</a:t>
            </a:r>
            <a:r>
              <a:rPr sz="900" dirty="0"/>
              <a:t> </a:t>
            </a:r>
            <a:r>
              <a:rPr sz="900" i="1" dirty="0" err="1"/>
              <a:t>το</a:t>
            </a:r>
            <a:r>
              <a:rPr sz="900" dirty="0"/>
              <a:t> pH </a:t>
            </a:r>
            <a:r>
              <a:rPr lang="el-GR" sz="700" i="1" cap="small" dirty="0"/>
              <a:t>ενός</a:t>
            </a:r>
            <a:r>
              <a:rPr sz="900" dirty="0"/>
              <a:t> π</a:t>
            </a:r>
            <a:r>
              <a:rPr sz="900" dirty="0" err="1"/>
              <a:t>ροϊόντος</a:t>
            </a:r>
            <a:r>
              <a:rPr sz="900" dirty="0"/>
              <a:t> κα</a:t>
            </a:r>
            <a:r>
              <a:rPr sz="900" dirty="0" err="1"/>
              <a:t>θιστώντ</a:t>
            </a:r>
            <a:r>
              <a:rPr sz="900" dirty="0"/>
              <a:t>ας το ακατάλληλο για τη μικροβιακή ανάπτυξη</a:t>
            </a:r>
          </a:p>
          <a:p>
            <a:pPr marL="154500" indent="-101600">
              <a:lnSpc>
                <a:spcPct val="95000"/>
              </a:lnSpc>
              <a:defRPr sz="1100">
                <a:latin typeface="Arial"/>
              </a:defRPr>
            </a:pPr>
            <a:r>
              <a:rPr sz="900" dirty="0"/>
              <a:t>- </a:t>
            </a:r>
            <a:r>
              <a:rPr sz="900" dirty="0" err="1"/>
              <a:t>ενισχυτικό</a:t>
            </a:r>
            <a:r>
              <a:rPr sz="900" dirty="0"/>
              <a:t> </a:t>
            </a:r>
            <a:r>
              <a:rPr sz="900" dirty="0" err="1"/>
              <a:t>γεύσης</a:t>
            </a:r>
            <a:r>
              <a:rPr sz="900" dirty="0"/>
              <a:t>, π</a:t>
            </a:r>
            <a:r>
              <a:rPr sz="900" dirty="0" err="1"/>
              <a:t>ου</a:t>
            </a:r>
            <a:r>
              <a:rPr sz="900" dirty="0"/>
              <a:t> </a:t>
            </a:r>
            <a:r>
              <a:rPr sz="900" dirty="0" err="1"/>
              <a:t>χρησιμο</a:t>
            </a:r>
            <a:r>
              <a:rPr sz="900" dirty="0"/>
              <a:t>ποιείται συνήθως στα ποτά. Η </a:t>
            </a:r>
            <a:r>
              <a:rPr sz="900" dirty="0" err="1"/>
              <a:t>όξινη</a:t>
            </a:r>
            <a:r>
              <a:rPr sz="900" dirty="0"/>
              <a:t> </a:t>
            </a:r>
            <a:r>
              <a:rPr sz="900" dirty="0" err="1"/>
              <a:t>γεύση</a:t>
            </a:r>
            <a:r>
              <a:rPr sz="900" dirty="0"/>
              <a:t> </a:t>
            </a:r>
            <a:r>
              <a:rPr sz="900" dirty="0" err="1"/>
              <a:t>του</a:t>
            </a:r>
            <a:r>
              <a:rPr sz="900" dirty="0"/>
              <a:t> </a:t>
            </a:r>
            <a:r>
              <a:rPr sz="900" dirty="0" err="1"/>
              <a:t>συμ</a:t>
            </a:r>
            <a:r>
              <a:rPr sz="900" dirty="0"/>
              <a:t>πληρώνει τη γλυκιά</a:t>
            </a:r>
          </a:p>
        </p:txBody>
      </p:sp>
      <p:sp>
        <p:nvSpPr>
          <p:cNvPr id="12" name="Прямоугольник 11">
            <a:extLst>
              <a:ext uri="{FF2B5EF4-FFF2-40B4-BE49-F238E27FC236}">
                <a16:creationId xmlns:a16="http://schemas.microsoft.com/office/drawing/2014/main" id="{77249D3D-653E-4335-AC90-12B971D50474}"/>
              </a:ext>
            </a:extLst>
          </p:cNvPr>
          <p:cNvSpPr/>
          <p:nvPr/>
        </p:nvSpPr>
        <p:spPr>
          <a:xfrm>
            <a:off x="8341995" y="2887448"/>
            <a:ext cx="2401824" cy="1004798"/>
          </a:xfrm>
          <a:prstGeom prst="rect">
            <a:avLst/>
          </a:prstGeom>
          <a:solidFill>
            <a:srgbClr val="FFFFFF"/>
          </a:solidFill>
        </p:spPr>
        <p:txBody>
          <a:bodyPr lIns="0" tIns="0" rIns="0" bIns="0">
            <a:noAutofit/>
          </a:bodyPr>
          <a:lstStyle/>
          <a:p>
            <a:pPr indent="0">
              <a:lnSpc>
                <a:spcPct val="106000"/>
              </a:lnSpc>
              <a:spcAft>
                <a:spcPts val="210"/>
              </a:spcAft>
              <a:defRPr sz="1000" b="1" u="sng">
                <a:latin typeface="Arial"/>
              </a:defRPr>
            </a:pPr>
            <a:r>
              <a:rPr sz="700" dirty="0"/>
              <a:t>ΛΕΙΤΟΥΡΓΙΕΣ</a:t>
            </a:r>
          </a:p>
          <a:p>
            <a:pPr marL="129100" indent="-165100">
              <a:lnSpc>
                <a:spcPct val="96000"/>
              </a:lnSpc>
              <a:defRPr sz="1100">
                <a:latin typeface="Arial"/>
              </a:defRPr>
            </a:pPr>
            <a:r>
              <a:rPr sz="900" baseline="30000" dirty="0"/>
              <a:t>- </a:t>
            </a:r>
            <a:r>
              <a:rPr sz="900" dirty="0" err="1"/>
              <a:t>Αύξηση</a:t>
            </a:r>
            <a:r>
              <a:rPr sz="900" dirty="0"/>
              <a:t> π</a:t>
            </a:r>
            <a:r>
              <a:rPr sz="900" dirty="0" err="1"/>
              <a:t>υκνότητ</a:t>
            </a:r>
            <a:r>
              <a:rPr sz="900" dirty="0"/>
              <a:t>ας ενός </a:t>
            </a:r>
            <a:r>
              <a:rPr sz="900" i="1" dirty="0"/>
              <a:t>προϊόντος. </a:t>
            </a:r>
            <a:r>
              <a:rPr sz="900" i="1" dirty="0" err="1"/>
              <a:t>Χρησιμο</a:t>
            </a:r>
            <a:r>
              <a:rPr sz="900" i="1" dirty="0"/>
              <a:t>ποιείται συνήθως σε τρόφιμα χωρίς ζάχαρη για να ελαχιστοποιήσει την υφή του υποκατάστατου της ζάχαρης</a:t>
            </a:r>
          </a:p>
          <a:p>
            <a:endParaRPr lang="en-US" sz="900" i="1" dirty="0">
              <a:latin typeface="Arial"/>
            </a:endParaRPr>
          </a:p>
          <a:p>
            <a:pPr indent="0">
              <a:lnSpc>
                <a:spcPct val="96000"/>
              </a:lnSpc>
              <a:defRPr sz="1100">
                <a:latin typeface="Arial"/>
              </a:defRPr>
            </a:pPr>
            <a:r>
              <a:rPr sz="900" baseline="30000" dirty="0"/>
              <a:t>- </a:t>
            </a:r>
            <a:r>
              <a:rPr sz="900" dirty="0"/>
              <a:t>Πα</a:t>
            </a:r>
            <a:r>
              <a:rPr sz="900" dirty="0" err="1"/>
              <a:t>ράτ</a:t>
            </a:r>
            <a:r>
              <a:rPr sz="900" dirty="0"/>
              <a:t>αση διάρκειας ζωής</a:t>
            </a:r>
          </a:p>
        </p:txBody>
      </p:sp>
      <p:sp>
        <p:nvSpPr>
          <p:cNvPr id="13" name="Прямоугольник 12">
            <a:extLst>
              <a:ext uri="{FF2B5EF4-FFF2-40B4-BE49-F238E27FC236}">
                <a16:creationId xmlns:a16="http://schemas.microsoft.com/office/drawing/2014/main" id="{834E709C-96C9-4379-9BF4-3D4D783EA383}"/>
              </a:ext>
            </a:extLst>
          </p:cNvPr>
          <p:cNvSpPr/>
          <p:nvPr/>
        </p:nvSpPr>
        <p:spPr>
          <a:xfrm>
            <a:off x="5932742" y="4481059"/>
            <a:ext cx="1011936" cy="438912"/>
          </a:xfrm>
          <a:prstGeom prst="rect">
            <a:avLst/>
          </a:prstGeom>
          <a:noFill/>
        </p:spPr>
        <p:txBody>
          <a:bodyPr lIns="0" tIns="0" rIns="0" bIns="0">
            <a:noAutofit/>
          </a:bodyPr>
          <a:lstStyle/>
          <a:p>
            <a:pPr indent="0">
              <a:lnSpc>
                <a:spcPct val="81000"/>
              </a:lnSpc>
              <a:defRPr>
                <a:latin typeface="Arial"/>
              </a:defRPr>
            </a:pPr>
            <a:r>
              <a:rPr sz="1200" b="1" cap="small" dirty="0"/>
              <a:t>π</a:t>
            </a:r>
            <a:r>
              <a:rPr sz="1200" b="1" cap="small" dirty="0" err="1"/>
              <a:t>υριτικό</a:t>
            </a:r>
            <a:r>
              <a:rPr sz="1200" b="1" cap="small" dirty="0"/>
              <a:t> </a:t>
            </a:r>
            <a:r>
              <a:rPr sz="1100" b="1" dirty="0"/>
              <a:t>ΑΣΒ</a:t>
            </a:r>
            <a:r>
              <a:rPr lang="el-GR" sz="1100" b="1" dirty="0"/>
              <a:t>Ε</a:t>
            </a:r>
            <a:r>
              <a:rPr sz="1100" b="1" dirty="0"/>
              <a:t>ΣΤ</a:t>
            </a:r>
            <a:r>
              <a:rPr lang="el-GR" sz="1100" b="1" dirty="0"/>
              <a:t>Ι</a:t>
            </a:r>
            <a:r>
              <a:rPr sz="1100" b="1" dirty="0"/>
              <a:t>Ο</a:t>
            </a:r>
          </a:p>
        </p:txBody>
      </p:sp>
      <p:sp>
        <p:nvSpPr>
          <p:cNvPr id="14" name="Прямоугольник 13">
            <a:extLst>
              <a:ext uri="{FF2B5EF4-FFF2-40B4-BE49-F238E27FC236}">
                <a16:creationId xmlns:a16="http://schemas.microsoft.com/office/drawing/2014/main" id="{0DA863F5-8953-4E51-A822-2DA39F3A25D5}"/>
              </a:ext>
            </a:extLst>
          </p:cNvPr>
          <p:cNvSpPr/>
          <p:nvPr/>
        </p:nvSpPr>
        <p:spPr>
          <a:xfrm>
            <a:off x="7042833" y="4483610"/>
            <a:ext cx="1121664" cy="371856"/>
          </a:xfrm>
          <a:prstGeom prst="rect">
            <a:avLst/>
          </a:prstGeom>
          <a:solidFill>
            <a:srgbClr val="FFFFFF"/>
          </a:solidFill>
        </p:spPr>
        <p:txBody>
          <a:bodyPr wrap="none" lIns="0" tIns="0" rIns="0" bIns="0">
            <a:noAutofit/>
          </a:bodyPr>
          <a:lstStyle/>
          <a:p>
            <a:pPr indent="0">
              <a:lnSpc>
                <a:spcPct val="84000"/>
              </a:lnSpc>
              <a:defRPr sz="1200">
                <a:solidFill>
                  <a:srgbClr val="D1A346"/>
                </a:solidFill>
                <a:latin typeface="Arial"/>
              </a:defRPr>
            </a:pPr>
            <a:r>
              <a:rPr sz="1000" dirty="0" err="1"/>
              <a:t>Λευκή</a:t>
            </a:r>
            <a:r>
              <a:rPr sz="1000" dirty="0"/>
              <a:t> </a:t>
            </a:r>
            <a:r>
              <a:rPr sz="1000" dirty="0" err="1"/>
              <a:t>σκόνη</a:t>
            </a:r>
            <a:r>
              <a:rPr sz="1000" dirty="0"/>
              <a:t> </a:t>
            </a:r>
          </a:p>
          <a:p>
            <a:pPr indent="0">
              <a:lnSpc>
                <a:spcPct val="84000"/>
              </a:lnSpc>
              <a:defRPr sz="1200">
                <a:solidFill>
                  <a:srgbClr val="D1A346"/>
                </a:solidFill>
                <a:latin typeface="Arial"/>
              </a:defRPr>
            </a:pPr>
            <a:r>
              <a:rPr sz="1000" dirty="0"/>
              <a:t>π</a:t>
            </a:r>
            <a:r>
              <a:rPr sz="1000" dirty="0" err="1"/>
              <a:t>ου</a:t>
            </a:r>
            <a:r>
              <a:rPr sz="1000" dirty="0"/>
              <a:t> </a:t>
            </a:r>
            <a:r>
              <a:rPr sz="1000" dirty="0" err="1"/>
              <a:t>ρέει</a:t>
            </a:r>
            <a:r>
              <a:rPr sz="1000" dirty="0"/>
              <a:t> </a:t>
            </a:r>
            <a:r>
              <a:rPr sz="1000" dirty="0" err="1"/>
              <a:t>ελεύθερ</a:t>
            </a:r>
            <a:r>
              <a:rPr sz="1000" dirty="0"/>
              <a:t>α</a:t>
            </a:r>
          </a:p>
        </p:txBody>
      </p:sp>
      <p:sp>
        <p:nvSpPr>
          <p:cNvPr id="15" name="Прямоугольник 14">
            <a:extLst>
              <a:ext uri="{FF2B5EF4-FFF2-40B4-BE49-F238E27FC236}">
                <a16:creationId xmlns:a16="http://schemas.microsoft.com/office/drawing/2014/main" id="{55E1CC57-4EBC-431F-993A-F8A6B9B755F5}"/>
              </a:ext>
            </a:extLst>
          </p:cNvPr>
          <p:cNvSpPr/>
          <p:nvPr/>
        </p:nvSpPr>
        <p:spPr>
          <a:xfrm>
            <a:off x="8358599" y="4351240"/>
            <a:ext cx="1181354" cy="451104"/>
          </a:xfrm>
          <a:prstGeom prst="rect">
            <a:avLst/>
          </a:prstGeom>
          <a:noFill/>
        </p:spPr>
        <p:txBody>
          <a:bodyPr lIns="0" tIns="0" rIns="0" bIns="0">
            <a:noAutofit/>
          </a:bodyPr>
          <a:lstStyle/>
          <a:p>
            <a:pPr indent="0">
              <a:defRPr sz="1500">
                <a:solidFill>
                  <a:srgbClr val="3A2C06"/>
                </a:solidFill>
                <a:latin typeface="Arial"/>
              </a:defRPr>
            </a:pPr>
            <a:r>
              <a:rPr dirty="0"/>
              <a:t>ΚΟΜΜΙ</a:t>
            </a:r>
          </a:p>
          <a:p>
            <a:pPr indent="0" algn="ctr">
              <a:lnSpc>
                <a:spcPct val="75000"/>
              </a:lnSpc>
              <a:defRPr sz="1600">
                <a:solidFill>
                  <a:srgbClr val="3A2C06"/>
                </a:solidFill>
                <a:latin typeface="Arial"/>
              </a:defRPr>
            </a:pPr>
            <a:r>
              <a:rPr dirty="0"/>
              <a:t>ΞΑΝΘΑΝΗΣ</a:t>
            </a:r>
          </a:p>
        </p:txBody>
      </p:sp>
      <p:sp>
        <p:nvSpPr>
          <p:cNvPr id="16" name="Прямоугольник 15">
            <a:extLst>
              <a:ext uri="{FF2B5EF4-FFF2-40B4-BE49-F238E27FC236}">
                <a16:creationId xmlns:a16="http://schemas.microsoft.com/office/drawing/2014/main" id="{424CC633-039B-4D4B-951E-CD8DEADC7F9D}"/>
              </a:ext>
            </a:extLst>
          </p:cNvPr>
          <p:cNvSpPr/>
          <p:nvPr/>
        </p:nvSpPr>
        <p:spPr>
          <a:xfrm>
            <a:off x="9556321" y="4373039"/>
            <a:ext cx="1011936" cy="542544"/>
          </a:xfrm>
          <a:prstGeom prst="rect">
            <a:avLst/>
          </a:prstGeom>
          <a:solidFill>
            <a:srgbClr val="FFFFFF"/>
          </a:solidFill>
        </p:spPr>
        <p:txBody>
          <a:bodyPr lIns="0" tIns="0" rIns="0" bIns="0">
            <a:noAutofit/>
          </a:bodyPr>
          <a:lstStyle/>
          <a:p>
            <a:pPr indent="0">
              <a:defRPr sz="1100">
                <a:solidFill>
                  <a:srgbClr val="D1A346"/>
                </a:solidFill>
                <a:latin typeface="Arial"/>
              </a:defRPr>
            </a:pPr>
            <a:r>
              <a:rPr sz="900" dirty="0"/>
              <a:t>υποπ</a:t>
            </a:r>
            <a:r>
              <a:rPr sz="900" dirty="0" err="1"/>
              <a:t>ροϊόν</a:t>
            </a:r>
            <a:r>
              <a:rPr sz="900" dirty="0"/>
              <a:t> βα</a:t>
            </a:r>
            <a:r>
              <a:rPr sz="900" dirty="0" err="1"/>
              <a:t>κτηριδίων</a:t>
            </a:r>
            <a:r>
              <a:rPr sz="900" dirty="0"/>
              <a:t>, </a:t>
            </a:r>
            <a:r>
              <a:rPr sz="900" dirty="0" err="1"/>
              <a:t>ζύμωση</a:t>
            </a:r>
            <a:r>
              <a:rPr sz="900" dirty="0"/>
              <a:t> σα</a:t>
            </a:r>
            <a:r>
              <a:rPr sz="900" dirty="0" err="1"/>
              <a:t>κχάρων</a:t>
            </a:r>
            <a:endParaRPr sz="900" dirty="0"/>
          </a:p>
        </p:txBody>
      </p:sp>
      <p:sp>
        <p:nvSpPr>
          <p:cNvPr id="17" name="Прямоугольник 16">
            <a:extLst>
              <a:ext uri="{FF2B5EF4-FFF2-40B4-BE49-F238E27FC236}">
                <a16:creationId xmlns:a16="http://schemas.microsoft.com/office/drawing/2014/main" id="{CE6E88F2-EB60-4939-96F4-E9622C57A36A}"/>
              </a:ext>
            </a:extLst>
          </p:cNvPr>
          <p:cNvSpPr/>
          <p:nvPr/>
        </p:nvSpPr>
        <p:spPr>
          <a:xfrm>
            <a:off x="5846318" y="4921995"/>
            <a:ext cx="2191512" cy="975360"/>
          </a:xfrm>
          <a:prstGeom prst="rect">
            <a:avLst/>
          </a:prstGeom>
          <a:solidFill>
            <a:srgbClr val="FFFFFF"/>
          </a:solidFill>
        </p:spPr>
        <p:txBody>
          <a:bodyPr lIns="0" tIns="0" rIns="0" bIns="0">
            <a:noAutofit/>
          </a:bodyPr>
          <a:lstStyle/>
          <a:p>
            <a:pPr indent="0">
              <a:lnSpc>
                <a:spcPct val="94000"/>
              </a:lnSpc>
              <a:spcAft>
                <a:spcPts val="490"/>
              </a:spcAft>
              <a:defRPr sz="1100" b="1" u="sng">
                <a:latin typeface="Arial"/>
              </a:defRPr>
            </a:pPr>
            <a:r>
              <a:rPr sz="900" dirty="0"/>
              <a:t>ΛΕΙΤΟΥΡΓΙΕΣ</a:t>
            </a:r>
          </a:p>
          <a:p>
            <a:pPr indent="0" algn="ctr">
              <a:lnSpc>
                <a:spcPct val="94000"/>
              </a:lnSpc>
              <a:defRPr sz="1100">
                <a:latin typeface="Arial"/>
              </a:defRPr>
            </a:pPr>
            <a:r>
              <a:rPr sz="900" baseline="30000" dirty="0"/>
              <a:t>- </a:t>
            </a:r>
            <a:r>
              <a:rPr sz="900" dirty="0" err="1"/>
              <a:t>Αντισυσσωμ</a:t>
            </a:r>
            <a:r>
              <a:rPr sz="900" dirty="0"/>
              <a:t>ατοποιητικός παράγοντας, επικαλύπτει το τρόφιμο, αποτρέποντας την υπερβολική απορρόφηση υγρασίας. (</a:t>
            </a:r>
            <a:r>
              <a:rPr sz="900" dirty="0" err="1"/>
              <a:t>χρησιμο</a:t>
            </a:r>
            <a:r>
              <a:rPr sz="900" dirty="0"/>
              <a:t>ποιείται συχνά σε στεγνά προϊόντα)</a:t>
            </a:r>
          </a:p>
        </p:txBody>
      </p:sp>
      <p:sp>
        <p:nvSpPr>
          <p:cNvPr id="18" name="Прямоугольник 17">
            <a:extLst>
              <a:ext uri="{FF2B5EF4-FFF2-40B4-BE49-F238E27FC236}">
                <a16:creationId xmlns:a16="http://schemas.microsoft.com/office/drawing/2014/main" id="{9943779D-2335-43F7-A830-C03CDBD73A98}"/>
              </a:ext>
            </a:extLst>
          </p:cNvPr>
          <p:cNvSpPr/>
          <p:nvPr/>
        </p:nvSpPr>
        <p:spPr>
          <a:xfrm>
            <a:off x="8336502" y="4811125"/>
            <a:ext cx="2572512" cy="1004798"/>
          </a:xfrm>
          <a:prstGeom prst="rect">
            <a:avLst/>
          </a:prstGeom>
          <a:solidFill>
            <a:srgbClr val="FFFFFF"/>
          </a:solidFill>
        </p:spPr>
        <p:txBody>
          <a:bodyPr lIns="0" tIns="0" rIns="0" bIns="0">
            <a:noAutofit/>
          </a:bodyPr>
          <a:lstStyle/>
          <a:p>
            <a:pPr indent="0">
              <a:spcAft>
                <a:spcPts val="420"/>
              </a:spcAft>
              <a:defRPr sz="1300" u="sng" cap="small">
                <a:latin typeface="Arial"/>
              </a:defRPr>
            </a:pPr>
            <a:r>
              <a:rPr sz="1050" dirty="0" err="1"/>
              <a:t>λειτουργίες</a:t>
            </a:r>
            <a:endParaRPr sz="1050" dirty="0"/>
          </a:p>
          <a:p>
            <a:pPr marL="205300" indent="-152400">
              <a:spcAft>
                <a:spcPts val="420"/>
              </a:spcAft>
              <a:defRPr sz="1100">
                <a:latin typeface="Arial"/>
              </a:defRPr>
            </a:pPr>
            <a:r>
              <a:rPr sz="900" baseline="30000" dirty="0"/>
              <a:t>- </a:t>
            </a:r>
            <a:r>
              <a:rPr sz="900" dirty="0" err="1"/>
              <a:t>Πηκτικό</a:t>
            </a:r>
            <a:r>
              <a:rPr sz="900" dirty="0"/>
              <a:t> </a:t>
            </a:r>
            <a:r>
              <a:rPr sz="900" dirty="0" err="1"/>
              <a:t>μέσο</a:t>
            </a:r>
            <a:r>
              <a:rPr sz="900" dirty="0"/>
              <a:t>, </a:t>
            </a:r>
            <a:r>
              <a:rPr sz="900" dirty="0" err="1"/>
              <a:t>δι</a:t>
            </a:r>
            <a:r>
              <a:rPr sz="900" dirty="0"/>
              <a:t>αλύεται εύκολα στο νερό και έχει υψηλή τάση σύνδεσης με το νερό για τη δημιουργία μιας γέλης</a:t>
            </a:r>
          </a:p>
          <a:p>
            <a:pPr marL="205300" indent="-152400">
              <a:defRPr sz="1100">
                <a:latin typeface="Arial"/>
              </a:defRPr>
            </a:pPr>
            <a:r>
              <a:rPr sz="900" baseline="30000" dirty="0"/>
              <a:t>- </a:t>
            </a:r>
            <a:r>
              <a:rPr sz="900" dirty="0" err="1"/>
              <a:t>Στ</a:t>
            </a:r>
            <a:r>
              <a:rPr sz="900" dirty="0"/>
              <a:t>αθεροποιητής για γαλακτώματα, διατήρηση της διασποράς δύο μη αναμίξιμων υγρών.</a:t>
            </a:r>
          </a:p>
        </p:txBody>
      </p:sp>
      <p:sp>
        <p:nvSpPr>
          <p:cNvPr id="19" name="TextBox 18">
            <a:extLst>
              <a:ext uri="{FF2B5EF4-FFF2-40B4-BE49-F238E27FC236}">
                <a16:creationId xmlns:a16="http://schemas.microsoft.com/office/drawing/2014/main" id="{7007B022-71EF-43E4-A492-BF4E0E3D9E12}"/>
              </a:ext>
            </a:extLst>
          </p:cNvPr>
          <p:cNvSpPr txBox="1"/>
          <p:nvPr/>
        </p:nvSpPr>
        <p:spPr>
          <a:xfrm>
            <a:off x="5681472" y="1571981"/>
            <a:ext cx="3661664" cy="261610"/>
          </a:xfrm>
          <a:prstGeom prst="rect">
            <a:avLst/>
          </a:prstGeom>
          <a:noFill/>
        </p:spPr>
        <p:txBody>
          <a:bodyPr wrap="square">
            <a:spAutoFit/>
          </a:bodyPr>
          <a:lstStyle/>
          <a:p>
            <a:r>
              <a:rPr sz="1050" b="1" dirty="0"/>
              <a:t>Κατα</a:t>
            </a:r>
            <a:r>
              <a:rPr sz="1050" b="1" dirty="0" err="1"/>
              <a:t>νόηση</a:t>
            </a:r>
            <a:r>
              <a:rPr sz="1050" b="1" dirty="0"/>
              <a:t> </a:t>
            </a:r>
            <a:r>
              <a:rPr sz="1050" b="1" dirty="0" err="1"/>
              <a:t>των</a:t>
            </a:r>
            <a:r>
              <a:rPr sz="1050" b="1" dirty="0"/>
              <a:t> επ</a:t>
            </a:r>
            <a:r>
              <a:rPr sz="1050" b="1" dirty="0" err="1"/>
              <a:t>ισημάνσεων</a:t>
            </a:r>
            <a:r>
              <a:rPr sz="1050" b="1" dirty="0"/>
              <a:t> </a:t>
            </a:r>
            <a:r>
              <a:rPr lang="el-GR" sz="1050" b="1" dirty="0"/>
              <a:t>στα τρόφιμα</a:t>
            </a:r>
            <a:endParaRPr lang="ru-RU" sz="1050" b="1" dirty="0"/>
          </a:p>
        </p:txBody>
      </p:sp>
      <p:pic>
        <p:nvPicPr>
          <p:cNvPr id="3" name="Google Shape;543;g13992e8b133_0_572" descr="תמונה שמכילה טקסט&#10;&#10;התיאור נוצר באופן אוטומטי">
            <a:extLst>
              <a:ext uri="{FF2B5EF4-FFF2-40B4-BE49-F238E27FC236}">
                <a16:creationId xmlns:a16="http://schemas.microsoft.com/office/drawing/2014/main" id="{EDD51CE1-34AF-4328-CD20-0EF6A32BA7B8}"/>
              </a:ext>
            </a:extLst>
          </p:cNvPr>
          <p:cNvPicPr preferRelativeResize="0"/>
          <p:nvPr/>
        </p:nvPicPr>
        <p:blipFill rotWithShape="1">
          <a:blip r:embed="rId4">
            <a:alphaModFix/>
          </a:blip>
          <a:srcRect/>
          <a:stretch/>
        </p:blipFill>
        <p:spPr>
          <a:xfrm>
            <a:off x="427741" y="1571981"/>
            <a:ext cx="5022223" cy="50222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13992e8b133_0_761"/>
          <p:cNvSpPr txBox="1">
            <a:spLocks noGrp="1"/>
          </p:cNvSpPr>
          <p:nvPr>
            <p:ph type="body" idx="1"/>
          </p:nvPr>
        </p:nvSpPr>
        <p:spPr>
          <a:xfrm>
            <a:off x="2574645" y="524205"/>
            <a:ext cx="9299700" cy="723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C4DA3"/>
              </a:buClr>
              <a:buSzPts val="3600"/>
              <a:buNone/>
            </a:pPr>
            <a:r>
              <a:rPr lang="en-US" sz="3600" b="1" dirty="0">
                <a:solidFill>
                  <a:srgbClr val="FFFFFF"/>
                </a:solidFill>
              </a:rPr>
              <a:t>What do you think about this post? </a:t>
            </a:r>
            <a:endParaRPr sz="3600" b="1" dirty="0">
              <a:solidFill>
                <a:srgbClr val="FFFFFF"/>
              </a:solidFill>
            </a:endParaRPr>
          </a:p>
        </p:txBody>
      </p:sp>
      <p:sp>
        <p:nvSpPr>
          <p:cNvPr id="549" name="Google Shape;549;g13992e8b133_0_761"/>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550" name="Google Shape;550;g13992e8b133_0_761"/>
          <p:cNvPicPr preferRelativeResize="0"/>
          <p:nvPr/>
        </p:nvPicPr>
        <p:blipFill rotWithShape="1">
          <a:blip r:embed="rId3">
            <a:alphaModFix/>
          </a:blip>
          <a:srcRect/>
          <a:stretch/>
        </p:blipFill>
        <p:spPr>
          <a:xfrm>
            <a:off x="634150" y="1334061"/>
            <a:ext cx="4605362" cy="4593198"/>
          </a:xfrm>
          <a:prstGeom prst="rect">
            <a:avLst/>
          </a:prstGeom>
          <a:noFill/>
          <a:ln>
            <a:noFill/>
          </a:ln>
        </p:spPr>
      </p:pic>
      <p:pic>
        <p:nvPicPr>
          <p:cNvPr id="3" name="Рисунок 3">
            <a:extLst>
              <a:ext uri="{FF2B5EF4-FFF2-40B4-BE49-F238E27FC236}">
                <a16:creationId xmlns:a16="http://schemas.microsoft.com/office/drawing/2014/main" id="{BB8236B6-ABDB-D943-E896-730E1791DA73}"/>
              </a:ext>
            </a:extLst>
          </p:cNvPr>
          <p:cNvPicPr>
            <a:picLocks noChangeAspect="1"/>
          </p:cNvPicPr>
          <p:nvPr/>
        </p:nvPicPr>
        <p:blipFill>
          <a:blip r:embed="rId4"/>
          <a:stretch>
            <a:fillRect/>
          </a:stretch>
        </p:blipFill>
        <p:spPr>
          <a:xfrm>
            <a:off x="6184392" y="1214325"/>
            <a:ext cx="5285232" cy="5233416"/>
          </a:xfrm>
          <a:prstGeom prst="rect">
            <a:avLst/>
          </a:prstGeom>
        </p:spPr>
      </p:pic>
      <p:sp>
        <p:nvSpPr>
          <p:cNvPr id="2" name="Прямоугольник 4">
            <a:extLst>
              <a:ext uri="{FF2B5EF4-FFF2-40B4-BE49-F238E27FC236}">
                <a16:creationId xmlns:a16="http://schemas.microsoft.com/office/drawing/2014/main" id="{C567EAED-F9FB-9284-931F-AA2722B5C3A4}"/>
              </a:ext>
            </a:extLst>
          </p:cNvPr>
          <p:cNvSpPr/>
          <p:nvPr/>
        </p:nvSpPr>
        <p:spPr>
          <a:xfrm>
            <a:off x="6705929" y="1214325"/>
            <a:ext cx="4090416" cy="1725168"/>
          </a:xfrm>
          <a:prstGeom prst="rect">
            <a:avLst/>
          </a:prstGeom>
          <a:solidFill>
            <a:srgbClr val="FFFFFF"/>
          </a:solidFill>
        </p:spPr>
        <p:txBody>
          <a:bodyPr lIns="0" tIns="0" rIns="0" bIns="0">
            <a:noAutofit/>
          </a:bodyPr>
          <a:lstStyle/>
          <a:p>
            <a:pPr indent="0" algn="ctr">
              <a:defRPr sz="2700" b="1">
                <a:solidFill>
                  <a:srgbClr val="DB2A4E"/>
                </a:solidFill>
                <a:latin typeface="Arial"/>
              </a:defRPr>
            </a:pPr>
            <a:r>
              <a:rPr sz="1800" dirty="0"/>
              <a:t>ΤΑ 12 ΤΡΟΦΙΜΑ</a:t>
            </a:r>
          </a:p>
          <a:p>
            <a:pPr indent="0" algn="ctr">
              <a:lnSpc>
                <a:spcPct val="94000"/>
              </a:lnSpc>
              <a:defRPr sz="4500" b="1">
                <a:latin typeface="Arial"/>
              </a:defRPr>
            </a:pPr>
            <a:r>
              <a:rPr sz="3600" dirty="0"/>
              <a:t>ΓΙΑ ΤΗΝ ΚΑΛΥΤΕΡΗ ΚΑΥ</a:t>
            </a:r>
            <a:r>
              <a:rPr lang="el-GR" sz="3600" dirty="0"/>
              <a:t>ΣΗ</a:t>
            </a:r>
            <a:r>
              <a:rPr lang="it-IT" sz="3600" dirty="0"/>
              <a:t> </a:t>
            </a:r>
            <a:r>
              <a:rPr lang="el-GR" sz="3600" dirty="0"/>
              <a:t>ΛΙΠΟΥΣ</a:t>
            </a:r>
            <a:endParaRPr lang="it-IT" sz="3600" dirty="0"/>
          </a:p>
          <a:p>
            <a:pPr indent="0" algn="ctr">
              <a:defRPr sz="800">
                <a:solidFill>
                  <a:srgbClr val="252525"/>
                </a:solidFill>
                <a:latin typeface="Arial"/>
              </a:defRPr>
            </a:pPr>
            <a:r>
              <a:rPr lang="el-GR" sz="600" dirty="0"/>
              <a:t>Δημιουργός</a:t>
            </a:r>
            <a:r>
              <a:rPr lang="it-IT" sz="600" dirty="0"/>
              <a:t>: @</a:t>
            </a:r>
            <a:r>
              <a:rPr lang="it-IT" sz="600" dirty="0" err="1"/>
              <a:t>MaxWeberFit</a:t>
            </a:r>
            <a:endParaRPr lang="it-IT" sz="600" dirty="0">
              <a:solidFill>
                <a:srgbClr val="252525"/>
              </a:solidFill>
              <a:latin typeface="Arial"/>
            </a:endParaRPr>
          </a:p>
        </p:txBody>
      </p:sp>
      <p:sp>
        <p:nvSpPr>
          <p:cNvPr id="4" name="Прямоугольник 5">
            <a:extLst>
              <a:ext uri="{FF2B5EF4-FFF2-40B4-BE49-F238E27FC236}">
                <a16:creationId xmlns:a16="http://schemas.microsoft.com/office/drawing/2014/main" id="{49B6468A-5932-4638-1556-21FE8AAF19A2}"/>
              </a:ext>
            </a:extLst>
          </p:cNvPr>
          <p:cNvSpPr/>
          <p:nvPr/>
        </p:nvSpPr>
        <p:spPr>
          <a:xfrm>
            <a:off x="6428232" y="3069336"/>
            <a:ext cx="1213104" cy="292608"/>
          </a:xfrm>
          <a:prstGeom prst="rect">
            <a:avLst/>
          </a:prstGeom>
          <a:solidFill>
            <a:srgbClr val="FFFFFF"/>
          </a:solidFill>
        </p:spPr>
        <p:txBody>
          <a:bodyPr lIns="0" tIns="0" rIns="0" bIns="0">
            <a:noAutofit/>
          </a:bodyPr>
          <a:lstStyle/>
          <a:p>
            <a:pPr indent="127000">
              <a:defRPr sz="900" b="1">
                <a:latin typeface="Arial"/>
              </a:defRPr>
            </a:pPr>
            <a:r>
              <a:rPr sz="800" dirty="0"/>
              <a:t>Μπ</a:t>
            </a:r>
            <a:r>
              <a:rPr sz="800" dirty="0" err="1"/>
              <a:t>ολ</a:t>
            </a:r>
            <a:r>
              <a:rPr sz="800" dirty="0"/>
              <a:t> Chipotle</a:t>
            </a:r>
          </a:p>
          <a:p>
            <a:pPr indent="0">
              <a:lnSpc>
                <a:spcPct val="91000"/>
              </a:lnSpc>
              <a:defRPr sz="800">
                <a:solidFill>
                  <a:srgbClr val="252525"/>
                </a:solidFill>
                <a:latin typeface="Arial"/>
              </a:defRPr>
            </a:pPr>
            <a:r>
              <a:rPr sz="700" dirty="0" err="1"/>
              <a:t>Προσ</a:t>
            </a:r>
            <a:r>
              <a:rPr sz="700" dirty="0"/>
              <a:t>αρμοσμένες θερμίδες/μακροθρεπτικά συστατικά</a:t>
            </a:r>
          </a:p>
        </p:txBody>
      </p:sp>
      <p:sp>
        <p:nvSpPr>
          <p:cNvPr id="5" name="Прямоугольник 6">
            <a:extLst>
              <a:ext uri="{FF2B5EF4-FFF2-40B4-BE49-F238E27FC236}">
                <a16:creationId xmlns:a16="http://schemas.microsoft.com/office/drawing/2014/main" id="{239E76BE-E23B-9450-0864-C18F7BC6FBC6}"/>
              </a:ext>
            </a:extLst>
          </p:cNvPr>
          <p:cNvSpPr/>
          <p:nvPr/>
        </p:nvSpPr>
        <p:spPr>
          <a:xfrm>
            <a:off x="7673340" y="3118104"/>
            <a:ext cx="1033272" cy="310896"/>
          </a:xfrm>
          <a:prstGeom prst="rect">
            <a:avLst/>
          </a:prstGeom>
          <a:solidFill>
            <a:srgbClr val="FFFFFF"/>
          </a:solidFill>
        </p:spPr>
        <p:txBody>
          <a:bodyPr lIns="0" tIns="0" rIns="0" bIns="0">
            <a:noAutofit/>
          </a:bodyPr>
          <a:lstStyle/>
          <a:p>
            <a:pPr indent="0" algn="ctr">
              <a:defRPr sz="900" b="1">
                <a:latin typeface="Arial"/>
              </a:defRPr>
            </a:pPr>
            <a:r>
              <a:rPr sz="900" dirty="0" err="1"/>
              <a:t>Φράουλες</a:t>
            </a:r>
            <a:endParaRPr sz="900" dirty="0"/>
          </a:p>
          <a:p>
            <a:pPr indent="0" algn="ctr">
              <a:lnSpc>
                <a:spcPct val="91000"/>
              </a:lnSpc>
              <a:defRPr sz="800">
                <a:solidFill>
                  <a:srgbClr val="252525"/>
                </a:solidFill>
                <a:latin typeface="Arial"/>
              </a:defRPr>
            </a:pPr>
            <a:r>
              <a:rPr sz="800" dirty="0"/>
              <a:t>34 </a:t>
            </a:r>
            <a:r>
              <a:rPr sz="800" dirty="0" err="1"/>
              <a:t>θερμίδες</a:t>
            </a:r>
            <a:r>
              <a:rPr sz="800" dirty="0"/>
              <a:t> α</a:t>
            </a:r>
            <a:r>
              <a:rPr sz="800" dirty="0" err="1"/>
              <a:t>νά</a:t>
            </a:r>
            <a:r>
              <a:rPr sz="800" dirty="0"/>
              <a:t> 100 </a:t>
            </a:r>
            <a:r>
              <a:rPr sz="800" dirty="0" err="1"/>
              <a:t>γρ</a:t>
            </a:r>
            <a:r>
              <a:rPr sz="800" dirty="0"/>
              <a:t>.</a:t>
            </a:r>
          </a:p>
        </p:txBody>
      </p:sp>
      <p:sp>
        <p:nvSpPr>
          <p:cNvPr id="6" name="Прямоугольник 7">
            <a:extLst>
              <a:ext uri="{FF2B5EF4-FFF2-40B4-BE49-F238E27FC236}">
                <a16:creationId xmlns:a16="http://schemas.microsoft.com/office/drawing/2014/main" id="{60F55B5E-0470-A00F-0769-E64CCA9D92FD}"/>
              </a:ext>
            </a:extLst>
          </p:cNvPr>
          <p:cNvSpPr/>
          <p:nvPr/>
        </p:nvSpPr>
        <p:spPr>
          <a:xfrm>
            <a:off x="8961120" y="3179064"/>
            <a:ext cx="841248" cy="292608"/>
          </a:xfrm>
          <a:prstGeom prst="rect">
            <a:avLst/>
          </a:prstGeom>
          <a:solidFill>
            <a:srgbClr val="FFFFFF"/>
          </a:solidFill>
        </p:spPr>
        <p:txBody>
          <a:bodyPr lIns="0" tIns="0" rIns="0" bIns="0">
            <a:noAutofit/>
          </a:bodyPr>
          <a:lstStyle/>
          <a:p>
            <a:pPr indent="0" algn="ctr">
              <a:defRPr sz="900" b="1">
                <a:latin typeface="Arial"/>
              </a:defRPr>
            </a:pPr>
            <a:r>
              <a:rPr sz="1000" dirty="0"/>
              <a:t>Σπα</a:t>
            </a:r>
            <a:r>
              <a:rPr sz="1000" dirty="0" err="1"/>
              <a:t>νάκι</a:t>
            </a:r>
            <a:r>
              <a:rPr sz="1000" dirty="0"/>
              <a:t> baby</a:t>
            </a:r>
          </a:p>
          <a:p>
            <a:pPr indent="0" algn="ctr">
              <a:lnSpc>
                <a:spcPct val="91000"/>
              </a:lnSpc>
              <a:defRPr sz="800">
                <a:solidFill>
                  <a:srgbClr val="252525"/>
                </a:solidFill>
                <a:latin typeface="Arial"/>
              </a:defRPr>
            </a:pPr>
            <a:r>
              <a:rPr sz="900" dirty="0"/>
              <a:t>«0» </a:t>
            </a:r>
            <a:r>
              <a:rPr sz="900" dirty="0" err="1"/>
              <a:t>θερμίδες</a:t>
            </a:r>
            <a:endParaRPr sz="900" dirty="0"/>
          </a:p>
        </p:txBody>
      </p:sp>
      <p:sp>
        <p:nvSpPr>
          <p:cNvPr id="7" name="Прямоугольник 8">
            <a:extLst>
              <a:ext uri="{FF2B5EF4-FFF2-40B4-BE49-F238E27FC236}">
                <a16:creationId xmlns:a16="http://schemas.microsoft.com/office/drawing/2014/main" id="{C09ED49E-46C1-AF57-E15D-EC5F24313E1E}"/>
              </a:ext>
            </a:extLst>
          </p:cNvPr>
          <p:cNvSpPr/>
          <p:nvPr/>
        </p:nvSpPr>
        <p:spPr>
          <a:xfrm>
            <a:off x="9951111" y="3069336"/>
            <a:ext cx="1310640" cy="329184"/>
          </a:xfrm>
          <a:prstGeom prst="rect">
            <a:avLst/>
          </a:prstGeom>
          <a:solidFill>
            <a:srgbClr val="FFFFFF"/>
          </a:solidFill>
        </p:spPr>
        <p:txBody>
          <a:bodyPr lIns="0" tIns="0" rIns="0" bIns="0">
            <a:noAutofit/>
          </a:bodyPr>
          <a:lstStyle/>
          <a:p>
            <a:pPr indent="0">
              <a:defRPr sz="900" b="1">
                <a:latin typeface="Arial"/>
              </a:defRPr>
            </a:pPr>
            <a:r>
              <a:rPr sz="800" dirty="0" err="1"/>
              <a:t>Στήθος</a:t>
            </a:r>
            <a:r>
              <a:rPr sz="800" dirty="0"/>
              <a:t> </a:t>
            </a:r>
            <a:r>
              <a:rPr sz="800" dirty="0" err="1"/>
              <a:t>κοτό</a:t>
            </a:r>
            <a:r>
              <a:rPr sz="800" dirty="0"/>
              <a:t>πουλου στη σχάρα</a:t>
            </a:r>
          </a:p>
          <a:p>
            <a:pPr indent="88900">
              <a:lnSpc>
                <a:spcPct val="91000"/>
              </a:lnSpc>
              <a:defRPr sz="800">
                <a:solidFill>
                  <a:srgbClr val="252525"/>
                </a:solidFill>
                <a:latin typeface="Arial"/>
              </a:defRPr>
            </a:pPr>
            <a:r>
              <a:rPr sz="700" dirty="0"/>
              <a:t>24 </a:t>
            </a:r>
            <a:r>
              <a:rPr sz="700" dirty="0" err="1"/>
              <a:t>γρ</a:t>
            </a:r>
            <a:r>
              <a:rPr sz="700" dirty="0"/>
              <a:t>. π</a:t>
            </a:r>
            <a:r>
              <a:rPr sz="700" dirty="0" err="1"/>
              <a:t>ρωτεΐνη</a:t>
            </a:r>
            <a:r>
              <a:rPr sz="700" dirty="0"/>
              <a:t> α</a:t>
            </a:r>
            <a:r>
              <a:rPr sz="700" dirty="0" err="1"/>
              <a:t>νά</a:t>
            </a:r>
            <a:r>
              <a:rPr sz="700" dirty="0"/>
              <a:t> 110 </a:t>
            </a:r>
            <a:r>
              <a:rPr sz="700" dirty="0" err="1"/>
              <a:t>γρ</a:t>
            </a:r>
            <a:r>
              <a:rPr sz="700" dirty="0"/>
              <a:t>. </a:t>
            </a:r>
            <a:r>
              <a:rPr sz="700" dirty="0" err="1"/>
              <a:t>ωμού</a:t>
            </a:r>
            <a:r>
              <a:rPr sz="700" dirty="0"/>
              <a:t> </a:t>
            </a:r>
            <a:r>
              <a:rPr sz="700" dirty="0" err="1"/>
              <a:t>κρέ</a:t>
            </a:r>
            <a:r>
              <a:rPr sz="700" dirty="0"/>
              <a:t>ατος</a:t>
            </a:r>
          </a:p>
        </p:txBody>
      </p:sp>
      <p:sp>
        <p:nvSpPr>
          <p:cNvPr id="8" name="Прямоугольник 9">
            <a:extLst>
              <a:ext uri="{FF2B5EF4-FFF2-40B4-BE49-F238E27FC236}">
                <a16:creationId xmlns:a16="http://schemas.microsoft.com/office/drawing/2014/main" id="{D5562FB0-15F4-0252-FADE-19EDDF856F81}"/>
              </a:ext>
            </a:extLst>
          </p:cNvPr>
          <p:cNvSpPr/>
          <p:nvPr/>
        </p:nvSpPr>
        <p:spPr>
          <a:xfrm>
            <a:off x="6428232" y="4331515"/>
            <a:ext cx="1045464" cy="301752"/>
          </a:xfrm>
          <a:prstGeom prst="rect">
            <a:avLst/>
          </a:prstGeom>
          <a:solidFill>
            <a:srgbClr val="FFFFFF"/>
          </a:solidFill>
        </p:spPr>
        <p:txBody>
          <a:bodyPr lIns="0" tIns="0" rIns="0" bIns="0">
            <a:noAutofit/>
          </a:bodyPr>
          <a:lstStyle/>
          <a:p>
            <a:pPr indent="0" algn="ctr">
              <a:defRPr sz="900" b="1">
                <a:latin typeface="Arial"/>
              </a:defRPr>
            </a:pPr>
            <a:r>
              <a:rPr sz="800" dirty="0" err="1"/>
              <a:t>Πε</a:t>
            </a:r>
            <a:r>
              <a:rPr sz="800" dirty="0"/>
              <a:t>πόνι</a:t>
            </a:r>
          </a:p>
          <a:p>
            <a:pPr indent="0">
              <a:defRPr sz="800">
                <a:solidFill>
                  <a:srgbClr val="252525"/>
                </a:solidFill>
                <a:latin typeface="Arial"/>
              </a:defRPr>
            </a:pPr>
            <a:r>
              <a:rPr sz="700" dirty="0"/>
              <a:t>34 </a:t>
            </a:r>
            <a:r>
              <a:rPr sz="700" dirty="0" err="1"/>
              <a:t>θερμίδες</a:t>
            </a:r>
            <a:r>
              <a:rPr sz="700" dirty="0"/>
              <a:t> α</a:t>
            </a:r>
            <a:r>
              <a:rPr sz="700" dirty="0" err="1"/>
              <a:t>νά</a:t>
            </a:r>
            <a:r>
              <a:rPr sz="700" dirty="0"/>
              <a:t> 100 </a:t>
            </a:r>
            <a:r>
              <a:rPr sz="700" dirty="0" err="1"/>
              <a:t>γρ</a:t>
            </a:r>
            <a:r>
              <a:rPr sz="700" dirty="0"/>
              <a:t>.</a:t>
            </a:r>
          </a:p>
        </p:txBody>
      </p:sp>
      <p:sp>
        <p:nvSpPr>
          <p:cNvPr id="9" name="Прямоугольник 10">
            <a:extLst>
              <a:ext uri="{FF2B5EF4-FFF2-40B4-BE49-F238E27FC236}">
                <a16:creationId xmlns:a16="http://schemas.microsoft.com/office/drawing/2014/main" id="{C79EAD30-2575-A92E-ED57-4D2429EB14E7}"/>
              </a:ext>
            </a:extLst>
          </p:cNvPr>
          <p:cNvSpPr/>
          <p:nvPr/>
        </p:nvSpPr>
        <p:spPr>
          <a:xfrm>
            <a:off x="7652004" y="4279699"/>
            <a:ext cx="1054608" cy="338328"/>
          </a:xfrm>
          <a:prstGeom prst="rect">
            <a:avLst/>
          </a:prstGeom>
          <a:solidFill>
            <a:srgbClr val="FFFFFF"/>
          </a:solidFill>
        </p:spPr>
        <p:txBody>
          <a:bodyPr lIns="0" tIns="0" rIns="0" bIns="0">
            <a:noAutofit/>
          </a:bodyPr>
          <a:lstStyle/>
          <a:p>
            <a:pPr indent="0" algn="ctr">
              <a:defRPr sz="900" b="1">
                <a:latin typeface="Arial"/>
              </a:defRPr>
            </a:pPr>
            <a:r>
              <a:rPr sz="800" dirty="0"/>
              <a:t>Cupcake</a:t>
            </a:r>
          </a:p>
          <a:p>
            <a:pPr indent="0" algn="ctr">
              <a:defRPr sz="800">
                <a:latin typeface="Arial"/>
              </a:defRPr>
            </a:pPr>
            <a:r>
              <a:rPr sz="700" dirty="0" err="1">
                <a:solidFill>
                  <a:srgbClr val="252525"/>
                </a:solidFill>
              </a:rPr>
              <a:t>Όλοι</a:t>
            </a:r>
            <a:r>
              <a:rPr sz="700" dirty="0">
                <a:solidFill>
                  <a:srgbClr val="252525"/>
                </a:solidFill>
              </a:rPr>
              <a:t> α</a:t>
            </a:r>
            <a:r>
              <a:rPr sz="700" dirty="0" err="1">
                <a:solidFill>
                  <a:srgbClr val="252525"/>
                </a:solidFill>
              </a:rPr>
              <a:t>ξίζουν</a:t>
            </a:r>
            <a:r>
              <a:rPr sz="700" dirty="0">
                <a:solidFill>
                  <a:srgbClr val="252525"/>
                </a:solidFill>
              </a:rPr>
              <a:t> </a:t>
            </a:r>
            <a:r>
              <a:rPr sz="700" dirty="0" err="1">
                <a:solidFill>
                  <a:srgbClr val="474747"/>
                </a:solidFill>
              </a:rPr>
              <a:t>λίγη</a:t>
            </a:r>
            <a:r>
              <a:rPr sz="700" dirty="0">
                <a:solidFill>
                  <a:srgbClr val="252525"/>
                </a:solidFill>
              </a:rPr>
              <a:t> απ</a:t>
            </a:r>
            <a:r>
              <a:rPr sz="700" dirty="0" err="1">
                <a:solidFill>
                  <a:srgbClr val="252525"/>
                </a:solidFill>
              </a:rPr>
              <a:t>όλ</a:t>
            </a:r>
            <a:r>
              <a:rPr sz="700" dirty="0">
                <a:solidFill>
                  <a:srgbClr val="252525"/>
                </a:solidFill>
              </a:rPr>
              <a:t>αυση!</a:t>
            </a:r>
          </a:p>
        </p:txBody>
      </p:sp>
      <p:sp>
        <p:nvSpPr>
          <p:cNvPr id="10" name="Прямоугольник 11">
            <a:extLst>
              <a:ext uri="{FF2B5EF4-FFF2-40B4-BE49-F238E27FC236}">
                <a16:creationId xmlns:a16="http://schemas.microsoft.com/office/drawing/2014/main" id="{D8445FA2-4F21-2375-680F-12A3595028C9}"/>
              </a:ext>
            </a:extLst>
          </p:cNvPr>
          <p:cNvSpPr/>
          <p:nvPr/>
        </p:nvSpPr>
        <p:spPr>
          <a:xfrm>
            <a:off x="8827008" y="4296463"/>
            <a:ext cx="1109472" cy="304800"/>
          </a:xfrm>
          <a:prstGeom prst="rect">
            <a:avLst/>
          </a:prstGeom>
          <a:solidFill>
            <a:srgbClr val="FFFFFF"/>
          </a:solidFill>
        </p:spPr>
        <p:txBody>
          <a:bodyPr lIns="0" tIns="0" rIns="0" bIns="0">
            <a:noAutofit/>
          </a:bodyPr>
          <a:lstStyle/>
          <a:p>
            <a:pPr indent="0">
              <a:defRPr sz="900" b="1">
                <a:latin typeface="Arial"/>
              </a:defRPr>
            </a:pPr>
            <a:r>
              <a:rPr sz="800"/>
              <a:t>Ζελέ χωρίς ζάχαρη</a:t>
            </a:r>
          </a:p>
          <a:p>
            <a:pPr indent="0">
              <a:defRPr sz="800">
                <a:solidFill>
                  <a:srgbClr val="252525"/>
                </a:solidFill>
                <a:latin typeface="Arial"/>
              </a:defRPr>
            </a:pPr>
            <a:r>
              <a:rPr sz="700"/>
              <a:t>10 θερμίδες, 1 γρ. πρωτεΐνη</a:t>
            </a:r>
          </a:p>
        </p:txBody>
      </p:sp>
      <p:sp>
        <p:nvSpPr>
          <p:cNvPr id="11" name="Прямоугольник 12">
            <a:extLst>
              <a:ext uri="{FF2B5EF4-FFF2-40B4-BE49-F238E27FC236}">
                <a16:creationId xmlns:a16="http://schemas.microsoft.com/office/drawing/2014/main" id="{D163F167-33D3-9505-7499-D481BF8D0966}"/>
              </a:ext>
            </a:extLst>
          </p:cNvPr>
          <p:cNvSpPr/>
          <p:nvPr/>
        </p:nvSpPr>
        <p:spPr>
          <a:xfrm>
            <a:off x="10174224" y="4287626"/>
            <a:ext cx="890016" cy="283464"/>
          </a:xfrm>
          <a:prstGeom prst="rect">
            <a:avLst/>
          </a:prstGeom>
          <a:solidFill>
            <a:srgbClr val="FFFFFF"/>
          </a:solidFill>
        </p:spPr>
        <p:txBody>
          <a:bodyPr lIns="0" tIns="0" rIns="0" bIns="0">
            <a:noAutofit/>
          </a:bodyPr>
          <a:lstStyle/>
          <a:p>
            <a:pPr indent="0" algn="ctr">
              <a:defRPr sz="900" b="1">
                <a:latin typeface="Arial"/>
              </a:defRPr>
            </a:pPr>
            <a:r>
              <a:rPr sz="800"/>
              <a:t>Μπισκότα Oreo</a:t>
            </a:r>
          </a:p>
          <a:p>
            <a:pPr indent="0">
              <a:defRPr sz="800">
                <a:latin typeface="Arial"/>
              </a:defRPr>
            </a:pPr>
            <a:r>
              <a:rPr sz="700">
                <a:solidFill>
                  <a:srgbClr val="252525"/>
                </a:solidFill>
              </a:rPr>
              <a:t>2 μπισκότα, </a:t>
            </a:r>
            <a:r>
              <a:rPr sz="700"/>
              <a:t>όχι </a:t>
            </a:r>
            <a:r>
              <a:rPr sz="700">
                <a:solidFill>
                  <a:srgbClr val="252525"/>
                </a:solidFill>
              </a:rPr>
              <a:t>20</a:t>
            </a:r>
          </a:p>
        </p:txBody>
      </p:sp>
      <p:sp>
        <p:nvSpPr>
          <p:cNvPr id="12" name="Прямоугольник 13">
            <a:extLst>
              <a:ext uri="{FF2B5EF4-FFF2-40B4-BE49-F238E27FC236}">
                <a16:creationId xmlns:a16="http://schemas.microsoft.com/office/drawing/2014/main" id="{7B6C9221-EB22-A98B-79A6-3D8DA6D3C913}"/>
              </a:ext>
            </a:extLst>
          </p:cNvPr>
          <p:cNvSpPr/>
          <p:nvPr/>
        </p:nvSpPr>
        <p:spPr>
          <a:xfrm>
            <a:off x="6512052" y="5372864"/>
            <a:ext cx="1045464" cy="335280"/>
          </a:xfrm>
          <a:prstGeom prst="rect">
            <a:avLst/>
          </a:prstGeom>
          <a:solidFill>
            <a:srgbClr val="FFFFFF"/>
          </a:solidFill>
        </p:spPr>
        <p:txBody>
          <a:bodyPr lIns="0" tIns="0" rIns="0" bIns="0">
            <a:noAutofit/>
          </a:bodyPr>
          <a:lstStyle/>
          <a:p>
            <a:pPr indent="0" algn="ctr">
              <a:spcAft>
                <a:spcPts val="140"/>
              </a:spcAft>
              <a:defRPr sz="900" b="1">
                <a:latin typeface="Arial"/>
              </a:defRPr>
            </a:pPr>
            <a:r>
              <a:rPr sz="800" dirty="0" err="1"/>
              <a:t>Αγγούρι</a:t>
            </a:r>
            <a:endParaRPr sz="800" dirty="0"/>
          </a:p>
          <a:p>
            <a:pPr indent="0">
              <a:defRPr sz="800">
                <a:solidFill>
                  <a:srgbClr val="252525"/>
                </a:solidFill>
                <a:latin typeface="Arial"/>
              </a:defRPr>
            </a:pPr>
            <a:r>
              <a:rPr sz="700" dirty="0"/>
              <a:t>15 </a:t>
            </a:r>
            <a:r>
              <a:rPr sz="700" dirty="0" err="1"/>
              <a:t>θερμίδες</a:t>
            </a:r>
            <a:r>
              <a:rPr sz="700" dirty="0"/>
              <a:t> α</a:t>
            </a:r>
            <a:r>
              <a:rPr sz="700" dirty="0" err="1"/>
              <a:t>νά</a:t>
            </a:r>
            <a:r>
              <a:rPr sz="700" dirty="0"/>
              <a:t> 100 </a:t>
            </a:r>
            <a:r>
              <a:rPr sz="700" dirty="0" err="1"/>
              <a:t>γρ</a:t>
            </a:r>
            <a:r>
              <a:rPr sz="700" dirty="0"/>
              <a:t>.</a:t>
            </a:r>
          </a:p>
        </p:txBody>
      </p:sp>
      <p:sp>
        <p:nvSpPr>
          <p:cNvPr id="13" name="Прямоугольник 14">
            <a:extLst>
              <a:ext uri="{FF2B5EF4-FFF2-40B4-BE49-F238E27FC236}">
                <a16:creationId xmlns:a16="http://schemas.microsoft.com/office/drawing/2014/main" id="{0D8777A8-67AA-50C3-BB01-D8878FB77175}"/>
              </a:ext>
            </a:extLst>
          </p:cNvPr>
          <p:cNvSpPr/>
          <p:nvPr/>
        </p:nvSpPr>
        <p:spPr>
          <a:xfrm>
            <a:off x="7671816" y="5372864"/>
            <a:ext cx="1063752" cy="280416"/>
          </a:xfrm>
          <a:prstGeom prst="rect">
            <a:avLst/>
          </a:prstGeom>
          <a:solidFill>
            <a:srgbClr val="FFFFFF"/>
          </a:solidFill>
        </p:spPr>
        <p:txBody>
          <a:bodyPr lIns="0" tIns="0" rIns="0" bIns="0">
            <a:noAutofit/>
          </a:bodyPr>
          <a:lstStyle/>
          <a:p>
            <a:pPr indent="0" algn="ctr">
              <a:defRPr sz="900" b="1">
                <a:latin typeface="Arial"/>
              </a:defRPr>
            </a:pPr>
            <a:r>
              <a:rPr sz="800" dirty="0" err="1"/>
              <a:t>Στρ</a:t>
            </a:r>
            <a:r>
              <a:rPr sz="800" dirty="0"/>
              <a:t>αγγιστό γιαούρτι</a:t>
            </a:r>
          </a:p>
          <a:p>
            <a:pPr indent="0" algn="ctr">
              <a:lnSpc>
                <a:spcPct val="83000"/>
              </a:lnSpc>
              <a:defRPr sz="800">
                <a:solidFill>
                  <a:srgbClr val="252525"/>
                </a:solidFill>
                <a:latin typeface="Arial"/>
              </a:defRPr>
            </a:pPr>
            <a:r>
              <a:rPr sz="700" dirty="0"/>
              <a:t>12 </a:t>
            </a:r>
            <a:r>
              <a:rPr sz="700" dirty="0" err="1"/>
              <a:t>γρ</a:t>
            </a:r>
            <a:r>
              <a:rPr sz="700" dirty="0"/>
              <a:t>. π</a:t>
            </a:r>
            <a:r>
              <a:rPr sz="700" dirty="0" err="1"/>
              <a:t>ρωτεΐνη</a:t>
            </a:r>
            <a:r>
              <a:rPr sz="700" dirty="0"/>
              <a:t>, 9 </a:t>
            </a:r>
            <a:r>
              <a:rPr sz="700" dirty="0" err="1"/>
              <a:t>γρ</a:t>
            </a:r>
            <a:r>
              <a:rPr sz="700" dirty="0"/>
              <a:t>. </a:t>
            </a:r>
            <a:r>
              <a:rPr sz="700" dirty="0" err="1"/>
              <a:t>υδ</a:t>
            </a:r>
            <a:r>
              <a:rPr sz="700" dirty="0"/>
              <a:t>ατάνθρακες</a:t>
            </a:r>
          </a:p>
        </p:txBody>
      </p:sp>
      <p:sp>
        <p:nvSpPr>
          <p:cNvPr id="14" name="Прямоугольник 15">
            <a:extLst>
              <a:ext uri="{FF2B5EF4-FFF2-40B4-BE49-F238E27FC236}">
                <a16:creationId xmlns:a16="http://schemas.microsoft.com/office/drawing/2014/main" id="{740A3558-A144-3487-F6E5-7AFBC9A0CFD1}"/>
              </a:ext>
            </a:extLst>
          </p:cNvPr>
          <p:cNvSpPr/>
          <p:nvPr/>
        </p:nvSpPr>
        <p:spPr>
          <a:xfrm>
            <a:off x="8961120" y="5366768"/>
            <a:ext cx="896112" cy="286512"/>
          </a:xfrm>
          <a:prstGeom prst="rect">
            <a:avLst/>
          </a:prstGeom>
          <a:solidFill>
            <a:srgbClr val="FFFFFF"/>
          </a:solidFill>
        </p:spPr>
        <p:txBody>
          <a:bodyPr lIns="0" tIns="0" rIns="0" bIns="0">
            <a:noAutofit/>
          </a:bodyPr>
          <a:lstStyle/>
          <a:p>
            <a:pPr indent="0" algn="ctr">
              <a:defRPr sz="900" b="1">
                <a:latin typeface="Arial"/>
              </a:defRPr>
            </a:pPr>
            <a:r>
              <a:rPr sz="800" dirty="0" err="1"/>
              <a:t>Πίτσ</a:t>
            </a:r>
            <a:r>
              <a:rPr sz="800" dirty="0"/>
              <a:t>α</a:t>
            </a:r>
          </a:p>
          <a:p>
            <a:pPr indent="0">
              <a:lnSpc>
                <a:spcPct val="83000"/>
              </a:lnSpc>
              <a:defRPr sz="800">
                <a:latin typeface="Arial"/>
              </a:defRPr>
            </a:pPr>
            <a:r>
              <a:rPr sz="700" dirty="0"/>
              <a:t>1 </a:t>
            </a:r>
            <a:r>
              <a:rPr sz="700" dirty="0" err="1">
                <a:solidFill>
                  <a:srgbClr val="252525"/>
                </a:solidFill>
              </a:rPr>
              <a:t>κομμάτι</a:t>
            </a:r>
            <a:r>
              <a:rPr sz="700" dirty="0">
                <a:solidFill>
                  <a:srgbClr val="252525"/>
                </a:solidFill>
              </a:rPr>
              <a:t>, </a:t>
            </a:r>
            <a:r>
              <a:rPr sz="700" dirty="0" err="1">
                <a:solidFill>
                  <a:srgbClr val="252525"/>
                </a:solidFill>
              </a:rPr>
              <a:t>όχι</a:t>
            </a:r>
            <a:r>
              <a:rPr sz="700" dirty="0">
                <a:solidFill>
                  <a:srgbClr val="252525"/>
                </a:solidFill>
              </a:rPr>
              <a:t> </a:t>
            </a:r>
            <a:r>
              <a:rPr sz="700" dirty="0">
                <a:solidFill>
                  <a:srgbClr val="5D5D5D"/>
                </a:solidFill>
              </a:rPr>
              <a:t>1 </a:t>
            </a:r>
            <a:r>
              <a:rPr sz="700" dirty="0">
                <a:solidFill>
                  <a:srgbClr val="252525"/>
                </a:solidFill>
              </a:rPr>
              <a:t>π</a:t>
            </a:r>
            <a:r>
              <a:rPr sz="700" dirty="0" err="1">
                <a:solidFill>
                  <a:srgbClr val="252525"/>
                </a:solidFill>
              </a:rPr>
              <a:t>ίτσ</a:t>
            </a:r>
            <a:r>
              <a:rPr sz="700" dirty="0">
                <a:solidFill>
                  <a:srgbClr val="252525"/>
                </a:solidFill>
              </a:rPr>
              <a:t>α</a:t>
            </a:r>
          </a:p>
        </p:txBody>
      </p:sp>
      <p:sp>
        <p:nvSpPr>
          <p:cNvPr id="15" name="Прямоугольник 16">
            <a:extLst>
              <a:ext uri="{FF2B5EF4-FFF2-40B4-BE49-F238E27FC236}">
                <a16:creationId xmlns:a16="http://schemas.microsoft.com/office/drawing/2014/main" id="{DE153A25-9DE8-F0F1-59D7-305F0C72C932}"/>
              </a:ext>
            </a:extLst>
          </p:cNvPr>
          <p:cNvSpPr/>
          <p:nvPr/>
        </p:nvSpPr>
        <p:spPr>
          <a:xfrm>
            <a:off x="10146792" y="5357624"/>
            <a:ext cx="658368" cy="295656"/>
          </a:xfrm>
          <a:prstGeom prst="rect">
            <a:avLst/>
          </a:prstGeom>
          <a:solidFill>
            <a:srgbClr val="FFFFFF"/>
          </a:solidFill>
        </p:spPr>
        <p:txBody>
          <a:bodyPr lIns="0" tIns="0" rIns="0" bIns="0">
            <a:noAutofit/>
          </a:bodyPr>
          <a:lstStyle/>
          <a:p>
            <a:pPr indent="0">
              <a:defRPr sz="900" b="1">
                <a:latin typeface="Arial"/>
              </a:defRPr>
            </a:pPr>
            <a:r>
              <a:rPr sz="800" dirty="0"/>
              <a:t>Μπα</a:t>
            </a:r>
            <a:r>
              <a:rPr sz="800" dirty="0" err="1"/>
              <a:t>νάνες</a:t>
            </a:r>
            <a:endParaRPr sz="800" dirty="0"/>
          </a:p>
          <a:p>
            <a:pPr indent="0" algn="ctr">
              <a:lnSpc>
                <a:spcPct val="83000"/>
              </a:lnSpc>
              <a:defRPr sz="800">
                <a:solidFill>
                  <a:srgbClr val="252525"/>
                </a:solidFill>
                <a:latin typeface="Arial"/>
              </a:defRPr>
            </a:pPr>
            <a:r>
              <a:rPr sz="700" dirty="0"/>
              <a:t>110 </a:t>
            </a:r>
            <a:r>
              <a:rPr sz="700" dirty="0" err="1"/>
              <a:t>θερμίδες</a:t>
            </a:r>
            <a:endParaRPr sz="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6" name="Google Shape;556;g13992e8b133_0_770"/>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558" name="Google Shape;558;g13992e8b133_0_770"/>
          <p:cNvSpPr txBox="1"/>
          <p:nvPr/>
        </p:nvSpPr>
        <p:spPr>
          <a:xfrm>
            <a:off x="2396950" y="6290815"/>
            <a:ext cx="87591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highlight>
                  <a:srgbClr val="FFFFFF"/>
                </a:highlight>
                <a:latin typeface="Arial"/>
                <a:ea typeface="Arial"/>
                <a:cs typeface="Arial"/>
                <a:sym typeface="Arial"/>
              </a:rPr>
              <a:t>_bookchemistry - </a:t>
            </a:r>
            <a:r>
              <a:rPr lang="en-US" sz="1200" b="0" i="0" u="sng" strike="noStrike" cap="none">
                <a:solidFill>
                  <a:schemeClr val="hlink"/>
                </a:solidFill>
                <a:highlight>
                  <a:srgbClr val="FFFFFF"/>
                </a:highlight>
                <a:latin typeface="Arial"/>
                <a:ea typeface="Arial"/>
                <a:cs typeface="Arial"/>
                <a:sym typeface="Arial"/>
                <a:hlinkClick r:id="rId3"/>
              </a:rPr>
              <a:t>https://www.instagram.com/p/CdBXMXaqm3V/?igshid=YmMyMTA2M2Y%3D</a:t>
            </a:r>
            <a:r>
              <a:rPr lang="en-US" sz="1200" b="0" i="0" u="none" strike="noStrike" cap="none">
                <a:solidFill>
                  <a:srgbClr val="000000"/>
                </a:solidFill>
                <a:highlight>
                  <a:srgbClr val="FFFFFF"/>
                </a:highlight>
                <a:latin typeface="Arial"/>
                <a:ea typeface="Arial"/>
                <a:cs typeface="Arial"/>
                <a:sym typeface="Arial"/>
              </a:rPr>
              <a:t> </a:t>
            </a:r>
            <a:endParaRPr sz="1200" b="0" i="0" u="none" strike="noStrike" cap="none">
              <a:solidFill>
                <a:srgbClr val="000000"/>
              </a:solidFill>
              <a:highlight>
                <a:srgbClr val="FFFFFF"/>
              </a:highlight>
              <a:latin typeface="Arial"/>
              <a:ea typeface="Arial"/>
              <a:cs typeface="Arial"/>
              <a:sym typeface="Arial"/>
            </a:endParaRPr>
          </a:p>
        </p:txBody>
      </p:sp>
      <p:sp>
        <p:nvSpPr>
          <p:cNvPr id="2" name="Google Shape;359;p16">
            <a:extLst>
              <a:ext uri="{FF2B5EF4-FFF2-40B4-BE49-F238E27FC236}">
                <a16:creationId xmlns:a16="http://schemas.microsoft.com/office/drawing/2014/main" id="{DE063B0E-1416-ACEB-1E68-8C2F169224D9}"/>
              </a:ext>
            </a:extLst>
          </p:cNvPr>
          <p:cNvSpPr txBox="1">
            <a:spLocks/>
          </p:cNvSpPr>
          <p:nvPr/>
        </p:nvSpPr>
        <p:spPr>
          <a:xfrm>
            <a:off x="2396950" y="555880"/>
            <a:ext cx="9642641" cy="63671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1D4F9D"/>
              </a:buClr>
              <a:buSzPts val="4800"/>
              <a:buFont typeface="Arial"/>
              <a:buNone/>
              <a:defRPr sz="4800" b="0" i="0" u="none" strike="noStrike" cap="none">
                <a:solidFill>
                  <a:srgbClr val="1D4F9D"/>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buClr>
                <a:srgbClr val="0C4DA3"/>
              </a:buClr>
              <a:buSzPts val="3600"/>
              <a:defRPr sz="3600" b="1">
                <a:solidFill>
                  <a:srgbClr val="0C4DA3"/>
                </a:solidFill>
              </a:defRPr>
            </a:pPr>
            <a:r>
              <a:rPr lang="el-GR" sz="3600" b="1" dirty="0">
                <a:solidFill>
                  <a:srgbClr val="0C4DA3"/>
                </a:solidFill>
                <a:latin typeface="Calibri" panose="020F0502020204030204" pitchFamily="34" charset="0"/>
                <a:cs typeface="Calibri" panose="020F0502020204030204" pitchFamily="34" charset="0"/>
              </a:rPr>
              <a:t>Ποια είναι η γνώμη σας για αυτή τη δημοσίευση; </a:t>
            </a:r>
          </a:p>
          <a:p>
            <a:pPr marL="0" indent="0">
              <a:lnSpc>
                <a:spcPct val="100000"/>
              </a:lnSpc>
              <a:spcBef>
                <a:spcPts val="720"/>
              </a:spcBef>
              <a:buClr>
                <a:schemeClr val="dk2"/>
              </a:buClr>
              <a:buSzPts val="3600"/>
            </a:pPr>
            <a:endParaRPr lang="el-GR" sz="3600" b="1" dirty="0">
              <a:latin typeface="Calibri" panose="020F0502020204030204" pitchFamily="34" charset="0"/>
              <a:cs typeface="Calibri" panose="020F0502020204030204" pitchFamily="34" charset="0"/>
            </a:endParaRPr>
          </a:p>
        </p:txBody>
      </p:sp>
      <p:pic>
        <p:nvPicPr>
          <p:cNvPr id="5" name="Рисунок 4">
            <a:extLst>
              <a:ext uri="{FF2B5EF4-FFF2-40B4-BE49-F238E27FC236}">
                <a16:creationId xmlns:a16="http://schemas.microsoft.com/office/drawing/2014/main" id="{9E25E5E2-B34D-F7E5-39C4-9515CAFA6678}"/>
              </a:ext>
            </a:extLst>
          </p:cNvPr>
          <p:cNvPicPr>
            <a:picLocks noChangeAspect="1"/>
          </p:cNvPicPr>
          <p:nvPr/>
        </p:nvPicPr>
        <p:blipFill>
          <a:blip r:embed="rId4"/>
          <a:stretch>
            <a:fillRect/>
          </a:stretch>
        </p:blipFill>
        <p:spPr>
          <a:xfrm>
            <a:off x="2602600" y="1359884"/>
            <a:ext cx="8553450" cy="4829175"/>
          </a:xfrm>
          <a:prstGeom prst="rect">
            <a:avLst/>
          </a:prstGeom>
        </p:spPr>
      </p:pic>
      <p:sp>
        <p:nvSpPr>
          <p:cNvPr id="6" name="Прямоугольник 5">
            <a:extLst>
              <a:ext uri="{FF2B5EF4-FFF2-40B4-BE49-F238E27FC236}">
                <a16:creationId xmlns:a16="http://schemas.microsoft.com/office/drawing/2014/main" id="{62DE9999-2EBE-BA39-457A-94893F978786}"/>
              </a:ext>
            </a:extLst>
          </p:cNvPr>
          <p:cNvSpPr/>
          <p:nvPr/>
        </p:nvSpPr>
        <p:spPr>
          <a:xfrm>
            <a:off x="2795105" y="1504263"/>
            <a:ext cx="1572448" cy="636714"/>
          </a:xfrm>
          <a:prstGeom prst="rect">
            <a:avLst/>
          </a:prstGeom>
          <a:noFill/>
        </p:spPr>
        <p:txBody>
          <a:bodyPr wrap="none" lIns="0" tIns="0" rIns="0" bIns="0">
            <a:noAutofit/>
          </a:bodyPr>
          <a:lstStyle/>
          <a:p>
            <a:pPr indent="0">
              <a:defRPr sz="1400">
                <a:latin typeface="Arial"/>
              </a:defRPr>
            </a:pPr>
            <a:r>
              <a:rPr sz="1800" b="1" dirty="0"/>
              <a:t>ΟΙ ΓΕΥΣΕΙΣ ΤΟΥ </a:t>
            </a:r>
            <a:endParaRPr lang="en-GB" sz="1800" b="1" dirty="0"/>
          </a:p>
          <a:p>
            <a:pPr indent="0">
              <a:defRPr sz="1400">
                <a:latin typeface="Arial"/>
              </a:defRPr>
            </a:pPr>
            <a:r>
              <a:rPr sz="1800" b="1" dirty="0"/>
              <a:t>ΣΚΟΡΔΟΥ</a:t>
            </a:r>
          </a:p>
        </p:txBody>
      </p:sp>
      <p:sp>
        <p:nvSpPr>
          <p:cNvPr id="7" name="Прямоугольник 6">
            <a:extLst>
              <a:ext uri="{FF2B5EF4-FFF2-40B4-BE49-F238E27FC236}">
                <a16:creationId xmlns:a16="http://schemas.microsoft.com/office/drawing/2014/main" id="{B637E87C-FE05-8163-2705-B10BEC319684}"/>
              </a:ext>
            </a:extLst>
          </p:cNvPr>
          <p:cNvSpPr/>
          <p:nvPr/>
        </p:nvSpPr>
        <p:spPr>
          <a:xfrm>
            <a:off x="4559648" y="2971640"/>
            <a:ext cx="1420368" cy="329184"/>
          </a:xfrm>
          <a:prstGeom prst="rect">
            <a:avLst/>
          </a:prstGeom>
          <a:noFill/>
        </p:spPr>
        <p:txBody>
          <a:bodyPr wrap="none" lIns="0" tIns="0" rIns="0" bIns="0">
            <a:noAutofit/>
          </a:bodyPr>
          <a:lstStyle/>
          <a:p>
            <a:pPr indent="0">
              <a:defRPr sz="1000">
                <a:latin typeface="Arial"/>
              </a:defRPr>
            </a:pPr>
            <a:r>
              <a:rPr dirty="0"/>
              <a:t>ΑΛΛΥΛΟ-ΜΕΘΥΛΟΣΟΥΛΦΙΔΙΟ</a:t>
            </a:r>
          </a:p>
        </p:txBody>
      </p:sp>
      <p:sp>
        <p:nvSpPr>
          <p:cNvPr id="8" name="Прямоугольник 7">
            <a:extLst>
              <a:ext uri="{FF2B5EF4-FFF2-40B4-BE49-F238E27FC236}">
                <a16:creationId xmlns:a16="http://schemas.microsoft.com/office/drawing/2014/main" id="{6AE9345E-BFA8-AC2A-A4DA-333354873C3F}"/>
              </a:ext>
            </a:extLst>
          </p:cNvPr>
          <p:cNvSpPr/>
          <p:nvPr/>
        </p:nvSpPr>
        <p:spPr>
          <a:xfrm>
            <a:off x="8193826" y="2971640"/>
            <a:ext cx="1819656" cy="329184"/>
          </a:xfrm>
          <a:prstGeom prst="rect">
            <a:avLst/>
          </a:prstGeom>
          <a:noFill/>
        </p:spPr>
        <p:txBody>
          <a:bodyPr lIns="0" tIns="0" rIns="0" bIns="0">
            <a:noAutofit/>
          </a:bodyPr>
          <a:lstStyle/>
          <a:p>
            <a:pPr indent="0">
              <a:defRPr sz="1000">
                <a:latin typeface="Arial"/>
              </a:defRPr>
            </a:pPr>
            <a:r>
              <a:rPr dirty="0"/>
              <a:t>ΑΛΛΥΛΟ-ΜΕΘΥΛΟΔΙΣΟΥΛΦΙΔΙΟ</a:t>
            </a:r>
          </a:p>
          <a:p>
            <a:endParaRPr lang="en-US" sz="1000" dirty="0">
              <a:latin typeface="Arial"/>
            </a:endParaRPr>
          </a:p>
        </p:txBody>
      </p:sp>
      <p:sp>
        <p:nvSpPr>
          <p:cNvPr id="9" name="Прямоугольник 8">
            <a:extLst>
              <a:ext uri="{FF2B5EF4-FFF2-40B4-BE49-F238E27FC236}">
                <a16:creationId xmlns:a16="http://schemas.microsoft.com/office/drawing/2014/main" id="{1BE634E1-33E3-2569-8C6D-C1AE7D70922B}"/>
              </a:ext>
            </a:extLst>
          </p:cNvPr>
          <p:cNvSpPr/>
          <p:nvPr/>
        </p:nvSpPr>
        <p:spPr>
          <a:xfrm>
            <a:off x="3148353" y="4868298"/>
            <a:ext cx="1219200" cy="329184"/>
          </a:xfrm>
          <a:prstGeom prst="rect">
            <a:avLst/>
          </a:prstGeom>
          <a:noFill/>
        </p:spPr>
        <p:txBody>
          <a:bodyPr wrap="none" lIns="0" tIns="0" rIns="0" bIns="0">
            <a:noAutofit/>
          </a:bodyPr>
          <a:lstStyle/>
          <a:p>
            <a:pPr indent="0">
              <a:defRPr sz="1000">
                <a:latin typeface="Arial"/>
              </a:defRPr>
            </a:pPr>
            <a:r>
              <a:rPr dirty="0"/>
              <a:t>ΑΛΛΥΛΟ-ΜΕΡΚΑΠΤΑΝΗ</a:t>
            </a:r>
          </a:p>
        </p:txBody>
      </p:sp>
      <p:sp>
        <p:nvSpPr>
          <p:cNvPr id="10" name="Прямоугольник 9">
            <a:extLst>
              <a:ext uri="{FF2B5EF4-FFF2-40B4-BE49-F238E27FC236}">
                <a16:creationId xmlns:a16="http://schemas.microsoft.com/office/drawing/2014/main" id="{9E7C6A20-CC08-9DB8-CD07-ADB652E5C0F6}"/>
              </a:ext>
            </a:extLst>
          </p:cNvPr>
          <p:cNvSpPr/>
          <p:nvPr/>
        </p:nvSpPr>
        <p:spPr>
          <a:xfrm>
            <a:off x="9103654" y="4880490"/>
            <a:ext cx="1243584" cy="304800"/>
          </a:xfrm>
          <a:prstGeom prst="rect">
            <a:avLst/>
          </a:prstGeom>
          <a:noFill/>
        </p:spPr>
        <p:txBody>
          <a:bodyPr wrap="none" lIns="0" tIns="0" rIns="0" bIns="0">
            <a:noAutofit/>
          </a:bodyPr>
          <a:lstStyle/>
          <a:p>
            <a:pPr indent="0">
              <a:defRPr sz="1000">
                <a:latin typeface="Arial"/>
              </a:defRPr>
            </a:pPr>
            <a:r>
              <a:rPr dirty="0"/>
              <a:t>ΔΙΑΛΛΥΛΟ-ΔΙΣΟΥΛΦΙΔΙΟ</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4" name="Рисунок 3">
            <a:extLst>
              <a:ext uri="{FF2B5EF4-FFF2-40B4-BE49-F238E27FC236}">
                <a16:creationId xmlns:a16="http://schemas.microsoft.com/office/drawing/2014/main" id="{215C2214-5DEF-478E-A653-E7A8AEB35D84}"/>
              </a:ext>
            </a:extLst>
          </p:cNvPr>
          <p:cNvPicPr>
            <a:picLocks noChangeAspect="1"/>
          </p:cNvPicPr>
          <p:nvPr/>
        </p:nvPicPr>
        <p:blipFill>
          <a:blip r:embed="rId3"/>
          <a:stretch>
            <a:fillRect/>
          </a:stretch>
        </p:blipFill>
        <p:spPr>
          <a:xfrm>
            <a:off x="1508760" y="1072896"/>
            <a:ext cx="7156704" cy="5529072"/>
          </a:xfrm>
          <a:prstGeom prst="rect">
            <a:avLst/>
          </a:prstGeom>
        </p:spPr>
      </p:pic>
      <p:sp>
        <p:nvSpPr>
          <p:cNvPr id="5" name="Прямоугольник 4">
            <a:extLst>
              <a:ext uri="{FF2B5EF4-FFF2-40B4-BE49-F238E27FC236}">
                <a16:creationId xmlns:a16="http://schemas.microsoft.com/office/drawing/2014/main" id="{71E7EA85-DEBA-4C88-B0CE-6C5A1DAB0B73}"/>
              </a:ext>
            </a:extLst>
          </p:cNvPr>
          <p:cNvSpPr/>
          <p:nvPr/>
        </p:nvSpPr>
        <p:spPr>
          <a:xfrm>
            <a:off x="4730496" y="1261872"/>
            <a:ext cx="984504" cy="121920"/>
          </a:xfrm>
          <a:prstGeom prst="rect">
            <a:avLst/>
          </a:prstGeom>
          <a:solidFill>
            <a:srgbClr val="4D2616"/>
          </a:solidFill>
        </p:spPr>
        <p:txBody>
          <a:bodyPr wrap="none" lIns="0" tIns="0" rIns="0" bIns="0">
            <a:noAutofit/>
          </a:bodyPr>
          <a:lstStyle/>
          <a:p>
            <a:pPr indent="0">
              <a:defRPr sz="600" b="1">
                <a:solidFill>
                  <a:srgbClr val="FFFFFF"/>
                </a:solidFill>
                <a:latin typeface="Franklin Gothic Medium Cond"/>
              </a:defRPr>
            </a:pPr>
            <a:r>
              <a:rPr sz="400"/>
              <a:t>AMERICAN CHEMICAL SOCIETY</a:t>
            </a:r>
          </a:p>
        </p:txBody>
      </p:sp>
      <p:sp>
        <p:nvSpPr>
          <p:cNvPr id="6" name="Прямоугольник 5">
            <a:extLst>
              <a:ext uri="{FF2B5EF4-FFF2-40B4-BE49-F238E27FC236}">
                <a16:creationId xmlns:a16="http://schemas.microsoft.com/office/drawing/2014/main" id="{9E217F47-B97F-4BBA-8EA8-1D32DB7FC087}"/>
              </a:ext>
            </a:extLst>
          </p:cNvPr>
          <p:cNvSpPr/>
          <p:nvPr/>
        </p:nvSpPr>
        <p:spPr>
          <a:xfrm>
            <a:off x="1999488" y="1511808"/>
            <a:ext cx="4395216" cy="664464"/>
          </a:xfrm>
          <a:prstGeom prst="rect">
            <a:avLst/>
          </a:prstGeom>
          <a:solidFill>
            <a:srgbClr val="FFFFFF"/>
          </a:solidFill>
        </p:spPr>
        <p:txBody>
          <a:bodyPr lIns="0" tIns="0" rIns="0" bIns="0">
            <a:noAutofit/>
          </a:bodyPr>
          <a:lstStyle/>
          <a:p>
            <a:pPr indent="0">
              <a:defRPr sz="2800" b="1">
                <a:solidFill>
                  <a:srgbClr val="4B2C1F"/>
                </a:solidFill>
                <a:latin typeface="Franklin Gothic Medium Cond"/>
              </a:defRPr>
            </a:pPr>
            <a:r>
              <a:rPr sz="2000" dirty="0"/>
              <a:t>ΦΑΝΤΑΣΤΙΚΑ ΤΡΟΦΙΜΑ ΠΟΥ ΕΧΟΥΝ ΥΠΟΣΤΕΙ ΖΥΜΩΣΗ</a:t>
            </a:r>
          </a:p>
          <a:p>
            <a:pPr indent="0">
              <a:lnSpc>
                <a:spcPct val="91000"/>
              </a:lnSpc>
              <a:defRPr sz="900" b="1">
                <a:solidFill>
                  <a:srgbClr val="80945F"/>
                </a:solidFill>
                <a:latin typeface="Franklin Gothic Medium Cond"/>
              </a:defRPr>
            </a:pPr>
            <a:r>
              <a:rPr sz="1200" dirty="0"/>
              <a:t>ΠΩΣ ΣΥΜΒΑΛΛΕΙ Η ΧΗΜΕΙΑ ΣΤΗ ΣΥΝΤΗΡΗΣΗ ΚΑΙ ΤΗ ΓΕΥΣΗ ΤΩΝ ΤΡΟΦΙΜΩΝ;</a:t>
            </a:r>
          </a:p>
        </p:txBody>
      </p:sp>
      <p:sp>
        <p:nvSpPr>
          <p:cNvPr id="7" name="Прямоугольник 6">
            <a:extLst>
              <a:ext uri="{FF2B5EF4-FFF2-40B4-BE49-F238E27FC236}">
                <a16:creationId xmlns:a16="http://schemas.microsoft.com/office/drawing/2014/main" id="{2D7C450D-A381-43AA-BC6D-3D99F77DB39F}"/>
              </a:ext>
            </a:extLst>
          </p:cNvPr>
          <p:cNvSpPr/>
          <p:nvPr/>
        </p:nvSpPr>
        <p:spPr>
          <a:xfrm>
            <a:off x="1581912" y="2298192"/>
            <a:ext cx="1932432" cy="1234440"/>
          </a:xfrm>
          <a:prstGeom prst="rect">
            <a:avLst/>
          </a:prstGeom>
          <a:solidFill>
            <a:srgbClr val="FFFFFF"/>
          </a:solidFill>
        </p:spPr>
        <p:txBody>
          <a:bodyPr lIns="0" tIns="0" rIns="0" bIns="0">
            <a:noAutofit/>
          </a:bodyPr>
          <a:lstStyle/>
          <a:p>
            <a:pPr indent="0">
              <a:lnSpc>
                <a:spcPct val="85000"/>
              </a:lnSpc>
              <a:spcAft>
                <a:spcPts val="140"/>
              </a:spcAft>
              <a:defRPr sz="825" b="1">
                <a:solidFill>
                  <a:srgbClr val="4B2C1F"/>
                </a:solidFill>
                <a:latin typeface="Franklin Gothic Medium Cond"/>
              </a:defRPr>
            </a:pPr>
            <a:r>
              <a:rPr sz="600" dirty="0"/>
              <a:t>ΖΥΜΩΣΗ - ΣΕ ΤΙ ΒΟΗΘΑΕΙ;</a:t>
            </a:r>
          </a:p>
          <a:p>
            <a:pPr indent="0">
              <a:lnSpc>
                <a:spcPct val="133000"/>
              </a:lnSpc>
              <a:defRPr sz="550">
                <a:latin typeface="Franklin Gothic Medium Cond"/>
              </a:defRPr>
            </a:pPr>
            <a:r>
              <a:rPr sz="600" dirty="0">
                <a:solidFill>
                  <a:srgbClr val="69686B"/>
                </a:solidFill>
              </a:rPr>
              <a:t>Η ΖΥΜΩΣΗ ΕΙΝΑΙ ΜΙΑ ΣΕΙΡΑ ΑΠΟ </a:t>
            </a:r>
            <a:r>
              <a:rPr sz="600" dirty="0">
                <a:solidFill>
                  <a:srgbClr val="858486"/>
                </a:solidFill>
              </a:rPr>
              <a:t>ΒΙΟΛΟΓΙΚΕΣ </a:t>
            </a:r>
            <a:r>
              <a:rPr sz="600" dirty="0">
                <a:solidFill>
                  <a:srgbClr val="69686B"/>
                </a:solidFill>
              </a:rPr>
              <a:t>ΚΑΙ ΧΗΜΙΚΕΣ ΔΙΑΔΙΚΑΣΙΕΣ ΠΟΥ </a:t>
            </a:r>
            <a:r>
              <a:rPr sz="600" dirty="0">
                <a:solidFill>
                  <a:srgbClr val="514F52"/>
                </a:solidFill>
              </a:rPr>
              <a:t>ΜΠΟΡΟΥΝ ΝΑ </a:t>
            </a:r>
            <a:r>
              <a:rPr sz="600" dirty="0">
                <a:solidFill>
                  <a:srgbClr val="69686B"/>
                </a:solidFill>
              </a:rPr>
              <a:t>ΣΥΜΒΑΛΟΥΝ ΣΤΗΝ ΕΠΙΤΕΥΞΗ ΤΩΝ ΕΠΙΘΥΜΗΤΩΝ </a:t>
            </a:r>
            <a:r>
              <a:rPr sz="600" dirty="0">
                <a:solidFill>
                  <a:srgbClr val="514F52"/>
                </a:solidFill>
              </a:rPr>
              <a:t>ΑΛΛΑΓΩΝ ΣΤΗ </a:t>
            </a:r>
            <a:r>
              <a:rPr sz="600" dirty="0">
                <a:solidFill>
                  <a:srgbClr val="69686B"/>
                </a:solidFill>
              </a:rPr>
              <a:t>ΓΕΥΣΗ ΚΑΙ ΤΗ ΘΡΕΠΤΙΚΗ ΠΕΡΙΕΚΤΙΚΟΤΗΤΑ </a:t>
            </a:r>
            <a:r>
              <a:rPr sz="600" dirty="0">
                <a:solidFill>
                  <a:srgbClr val="858486"/>
                </a:solidFill>
              </a:rPr>
              <a:t>ΟΡΙΣΜΕΝΩΝ </a:t>
            </a:r>
            <a:r>
              <a:rPr sz="600" dirty="0">
                <a:solidFill>
                  <a:srgbClr val="69686B"/>
                </a:solidFill>
              </a:rPr>
              <a:t>ΤΡΟΦΙΜΩΝ, ΚΑΙ ΝΑ ΠΑΡΑΤΕΙΝΟΥΝ ΤΗ ΔΙΑΡΚΕΙΑΣ ΖΩΗΣ ΤΟΥΣ </a:t>
            </a:r>
            <a:r>
              <a:rPr sz="600" dirty="0">
                <a:solidFill>
                  <a:srgbClr val="858486"/>
                </a:solidFill>
              </a:rPr>
              <a:t>ΤΟ ΑΛΑΤΙ </a:t>
            </a:r>
            <a:r>
              <a:rPr sz="600" dirty="0">
                <a:solidFill>
                  <a:srgbClr val="69686B"/>
                </a:solidFill>
              </a:rPr>
              <a:t>ΚΑΙ ΤΟ ΓΑΛΑΚΤΙΚΟ ΟΞΥ ΠΟΥ ΠΡΟΕΡΧΟΝΤΑΙ </a:t>
            </a:r>
            <a:r>
              <a:rPr sz="600" dirty="0">
                <a:solidFill>
                  <a:srgbClr val="514F52"/>
                </a:solidFill>
              </a:rPr>
              <a:t>ΑΠΟ ΑΒΛΑΒΗ </a:t>
            </a:r>
            <a:r>
              <a:rPr sz="600" dirty="0">
                <a:solidFill>
                  <a:srgbClr val="69686B"/>
                </a:solidFill>
              </a:rPr>
              <a:t>ΒΑΚΤΗΡΙΑ ΚΑΙ ΣΥΝΑΝΤΩΝΤΑΙ </a:t>
            </a:r>
            <a:r>
              <a:rPr sz="600" dirty="0">
                <a:solidFill>
                  <a:srgbClr val="858486"/>
                </a:solidFill>
              </a:rPr>
              <a:t>ΜΕ ΦΥΣΙΚΟ ΤΡΟΠΟ </a:t>
            </a:r>
            <a:r>
              <a:rPr sz="600" dirty="0">
                <a:solidFill>
                  <a:srgbClr val="69686B"/>
                </a:solidFill>
              </a:rPr>
              <a:t>ΣΕ ΤΡΟΦΙΜΑ </a:t>
            </a:r>
            <a:r>
              <a:rPr sz="600" dirty="0">
                <a:solidFill>
                  <a:srgbClr val="858486"/>
                </a:solidFill>
              </a:rPr>
              <a:t>LTE </a:t>
            </a:r>
            <a:r>
              <a:rPr sz="600" dirty="0">
                <a:solidFill>
                  <a:srgbClr val="69686B"/>
                </a:solidFill>
              </a:rPr>
              <a:t>ΛΕΙΤΟΥΡΓΟΥΝ ΜΑΖΙ ΓΙΑ</a:t>
            </a:r>
            <a:r>
              <a:rPr sz="600" dirty="0">
                <a:solidFill>
                  <a:srgbClr val="858486"/>
                </a:solidFill>
              </a:rPr>
              <a:t> </a:t>
            </a:r>
            <a:r>
              <a:rPr sz="600" dirty="0">
                <a:solidFill>
                  <a:srgbClr val="69686B"/>
                </a:solidFill>
              </a:rPr>
              <a:t>ΝΑ ΔΗΜΙΟΥΡΓΟΥΝ ΕΝΑ ΑΝΤΙΞΟΟ ΠΕΡΙΒΑΛΛΟΝ ΓΙΑ ΒΑΚΤΗΡΙΑ </a:t>
            </a:r>
            <a:r>
              <a:rPr sz="600" dirty="0">
                <a:solidFill>
                  <a:srgbClr val="514F52"/>
                </a:solidFill>
              </a:rPr>
              <a:t>ΠΟΥ ΜΠΟΡΕΙ </a:t>
            </a:r>
            <a:r>
              <a:rPr sz="600" dirty="0">
                <a:solidFill>
                  <a:srgbClr val="69686B"/>
                </a:solidFill>
              </a:rPr>
              <a:t>ΝΑ ΟΔΗΓΗΣΟΥΝ ΣΤΗΝ ΑΛΛΟΙΩΣΗ ΤΗΣ </a:t>
            </a:r>
            <a:r>
              <a:rPr sz="600" dirty="0">
                <a:solidFill>
                  <a:srgbClr val="858486"/>
                </a:solidFill>
              </a:rPr>
              <a:t>ΤΡΟΦΗΣ.</a:t>
            </a:r>
          </a:p>
        </p:txBody>
      </p:sp>
      <p:sp>
        <p:nvSpPr>
          <p:cNvPr id="8" name="Прямоугольник 7">
            <a:extLst>
              <a:ext uri="{FF2B5EF4-FFF2-40B4-BE49-F238E27FC236}">
                <a16:creationId xmlns:a16="http://schemas.microsoft.com/office/drawing/2014/main" id="{06223657-B4F6-4704-8140-50114052FCED}"/>
              </a:ext>
            </a:extLst>
          </p:cNvPr>
          <p:cNvSpPr/>
          <p:nvPr/>
        </p:nvSpPr>
        <p:spPr>
          <a:xfrm>
            <a:off x="5129783" y="2371344"/>
            <a:ext cx="1292352" cy="137160"/>
          </a:xfrm>
          <a:prstGeom prst="rect">
            <a:avLst/>
          </a:prstGeom>
          <a:solidFill>
            <a:srgbClr val="FFFFFF"/>
          </a:solidFill>
        </p:spPr>
        <p:txBody>
          <a:bodyPr wrap="none" lIns="0" tIns="0" rIns="0" bIns="0">
            <a:noAutofit/>
          </a:bodyPr>
          <a:lstStyle/>
          <a:p>
            <a:pPr indent="0" algn="ctr">
              <a:defRPr sz="550">
                <a:solidFill>
                  <a:srgbClr val="69686B"/>
                </a:solidFill>
                <a:latin typeface="Franklin Gothic Medium Cond"/>
              </a:defRPr>
            </a:pPr>
            <a:r>
              <a:rPr sz="600" dirty="0"/>
              <a:t>ΑΥΤΟ ΤΟ ΠΙΚΑΝΤΙΚΟ ΠΙΑΤΟ ΜΕ ΛΑΧΑΝΟ ΤΟΥΡΣΙ ΚΑΙ ΕΝΤΟΝΗ ΓΕΥΣΗ</a:t>
            </a:r>
          </a:p>
        </p:txBody>
      </p:sp>
      <p:sp>
        <p:nvSpPr>
          <p:cNvPr id="9" name="Прямоугольник 8">
            <a:extLst>
              <a:ext uri="{FF2B5EF4-FFF2-40B4-BE49-F238E27FC236}">
                <a16:creationId xmlns:a16="http://schemas.microsoft.com/office/drawing/2014/main" id="{44E7963B-4ED2-436A-86DA-1FC7A5379050}"/>
              </a:ext>
            </a:extLst>
          </p:cNvPr>
          <p:cNvSpPr/>
          <p:nvPr/>
        </p:nvSpPr>
        <p:spPr>
          <a:xfrm>
            <a:off x="4980432" y="2526792"/>
            <a:ext cx="1194816" cy="97536"/>
          </a:xfrm>
          <a:prstGeom prst="rect">
            <a:avLst/>
          </a:prstGeom>
          <a:solidFill>
            <a:srgbClr val="FFFFFF"/>
          </a:solidFill>
        </p:spPr>
        <p:txBody>
          <a:bodyPr wrap="none" lIns="0" tIns="0" rIns="0" bIns="0">
            <a:noAutofit/>
          </a:bodyPr>
          <a:lstStyle/>
          <a:p>
            <a:pPr indent="0" algn="ctr">
              <a:defRPr sz="550">
                <a:solidFill>
                  <a:srgbClr val="69686B"/>
                </a:solidFill>
                <a:latin typeface="Franklin Gothic Medium Cond"/>
              </a:defRPr>
            </a:pPr>
            <a:r>
              <a:rPr sz="400"/>
              <a:t>ΠΡΟΕΡΧΕΤΑΙ ΑΠΌ ΤΗΝ ΚΟΡΕΑ ΚΑΙ Η ΓΕΥΣΗ ΤΟΥ ΕΝΙΣΧΥΕΤΑΙ</a:t>
            </a:r>
          </a:p>
        </p:txBody>
      </p:sp>
      <p:sp>
        <p:nvSpPr>
          <p:cNvPr id="10" name="Прямоугольник 9">
            <a:extLst>
              <a:ext uri="{FF2B5EF4-FFF2-40B4-BE49-F238E27FC236}">
                <a16:creationId xmlns:a16="http://schemas.microsoft.com/office/drawing/2014/main" id="{F8E2234C-877B-4312-8C4C-00C77B018EF8}"/>
              </a:ext>
            </a:extLst>
          </p:cNvPr>
          <p:cNvSpPr/>
          <p:nvPr/>
        </p:nvSpPr>
        <p:spPr>
          <a:xfrm>
            <a:off x="4980432" y="2624328"/>
            <a:ext cx="1527048" cy="234696"/>
          </a:xfrm>
          <a:prstGeom prst="rect">
            <a:avLst/>
          </a:prstGeom>
          <a:solidFill>
            <a:srgbClr val="FFFFFF"/>
          </a:solidFill>
        </p:spPr>
        <p:txBody>
          <a:bodyPr lIns="0" tIns="0" rIns="0" bIns="0">
            <a:noAutofit/>
          </a:bodyPr>
          <a:lstStyle/>
          <a:p>
            <a:pPr indent="0" algn="ctr">
              <a:lnSpc>
                <a:spcPct val="132000"/>
              </a:lnSpc>
              <a:defRPr sz="550">
                <a:solidFill>
                  <a:srgbClr val="69686B"/>
                </a:solidFill>
                <a:latin typeface="Franklin Gothic Medium Cond"/>
              </a:defRPr>
            </a:pPr>
            <a:r>
              <a:rPr sz="600" dirty="0"/>
              <a:t>ΑΠΟ ΤΗ ΖΥΜΩΣΗ. ΜΙΑ ΕΡΕΥΝΑ ΑΝΑΚΑΛΥΨΕ ΟΤΙ ΕΩΣ ΚΑΙ 77 ΔΙΑΦΟΡΕΤΙΚΑ ΜΟΡΙΑ ΣΥΜΒΑΛΛΟΥΝ ΣΤΟ ΑΡΟΜΑ ΤΟΥ KIMCHI!</a:t>
            </a:r>
          </a:p>
        </p:txBody>
      </p:sp>
      <p:sp>
        <p:nvSpPr>
          <p:cNvPr id="11" name="Прямоугольник 10">
            <a:extLst>
              <a:ext uri="{FF2B5EF4-FFF2-40B4-BE49-F238E27FC236}">
                <a16:creationId xmlns:a16="http://schemas.microsoft.com/office/drawing/2014/main" id="{070381BA-4EFA-4776-94CD-4B7B9F1EA15E}"/>
              </a:ext>
            </a:extLst>
          </p:cNvPr>
          <p:cNvSpPr/>
          <p:nvPr/>
        </p:nvSpPr>
        <p:spPr>
          <a:xfrm>
            <a:off x="2572512" y="4053840"/>
            <a:ext cx="280416" cy="359664"/>
          </a:xfrm>
          <a:prstGeom prst="rect">
            <a:avLst/>
          </a:prstGeom>
          <a:solidFill>
            <a:srgbClr val="FFFFFF"/>
          </a:solidFill>
        </p:spPr>
        <p:txBody>
          <a:bodyPr lIns="0" tIns="0" rIns="0" bIns="0">
            <a:noAutofit/>
          </a:bodyPr>
          <a:lstStyle/>
          <a:p>
            <a:pPr indent="0" algn="ctr">
              <a:lnSpc>
                <a:spcPct val="123000"/>
              </a:lnSpc>
              <a:defRPr sz="550" b="1">
                <a:solidFill>
                  <a:srgbClr val="4B2C1F"/>
                </a:solidFill>
                <a:latin typeface="Franklin Gothic Medium Cond"/>
              </a:defRPr>
            </a:pPr>
            <a:r>
              <a:rPr sz="400"/>
              <a:t>ΑΒΛΑΒΗ ΒΑΚΤΗΡΙΑ</a:t>
            </a:r>
          </a:p>
          <a:p>
            <a:pPr indent="0">
              <a:lnSpc>
                <a:spcPct val="150000"/>
              </a:lnSpc>
              <a:defRPr sz="450">
                <a:solidFill>
                  <a:srgbClr val="69686B"/>
                </a:solidFill>
                <a:latin typeface="Arial"/>
              </a:defRPr>
            </a:pPr>
            <a:r>
              <a:rPr sz="300"/>
              <a:t>(ΠΑΡΑΔΕΙΓΜΑΤΑ)</a:t>
            </a:r>
          </a:p>
        </p:txBody>
      </p:sp>
      <p:sp>
        <p:nvSpPr>
          <p:cNvPr id="12" name="Прямоугольник 11">
            <a:extLst>
              <a:ext uri="{FF2B5EF4-FFF2-40B4-BE49-F238E27FC236}">
                <a16:creationId xmlns:a16="http://schemas.microsoft.com/office/drawing/2014/main" id="{5549087C-2129-446B-B21C-9FB1641D7215}"/>
              </a:ext>
            </a:extLst>
          </p:cNvPr>
          <p:cNvSpPr/>
          <p:nvPr/>
        </p:nvSpPr>
        <p:spPr>
          <a:xfrm>
            <a:off x="2791968" y="4693920"/>
            <a:ext cx="313944" cy="103632"/>
          </a:xfrm>
          <a:prstGeom prst="rect">
            <a:avLst/>
          </a:prstGeom>
          <a:solidFill>
            <a:srgbClr val="7C9558"/>
          </a:solidFill>
        </p:spPr>
        <p:txBody>
          <a:bodyPr wrap="none" lIns="0" tIns="0" rIns="0" bIns="0">
            <a:noAutofit/>
          </a:bodyPr>
          <a:lstStyle/>
          <a:p>
            <a:pPr indent="0">
              <a:defRPr sz="550">
                <a:solidFill>
                  <a:srgbClr val="CBE0AB"/>
                </a:solidFill>
                <a:latin typeface="Franklin Gothic Medium Cond"/>
              </a:defRPr>
            </a:pPr>
            <a:r>
              <a:rPr sz="400"/>
              <a:t>WEISSELLA</a:t>
            </a:r>
          </a:p>
        </p:txBody>
      </p:sp>
      <p:sp>
        <p:nvSpPr>
          <p:cNvPr id="13" name="Прямоугольник 12">
            <a:extLst>
              <a:ext uri="{FF2B5EF4-FFF2-40B4-BE49-F238E27FC236}">
                <a16:creationId xmlns:a16="http://schemas.microsoft.com/office/drawing/2014/main" id="{207842C8-432B-45AA-BCC7-B093DCD38E89}"/>
              </a:ext>
            </a:extLst>
          </p:cNvPr>
          <p:cNvSpPr/>
          <p:nvPr/>
        </p:nvSpPr>
        <p:spPr>
          <a:xfrm>
            <a:off x="3026664" y="5480304"/>
            <a:ext cx="457200" cy="234696"/>
          </a:xfrm>
          <a:prstGeom prst="rect">
            <a:avLst/>
          </a:prstGeom>
          <a:solidFill>
            <a:srgbClr val="FFFFFF"/>
          </a:solidFill>
        </p:spPr>
        <p:txBody>
          <a:bodyPr lIns="0" tIns="0" rIns="0" bIns="0">
            <a:noAutofit/>
          </a:bodyPr>
          <a:lstStyle/>
          <a:p>
            <a:pPr indent="0" algn="ctr">
              <a:lnSpc>
                <a:spcPct val="115000"/>
              </a:lnSpc>
              <a:defRPr sz="550" b="1">
                <a:solidFill>
                  <a:srgbClr val="4B2C1F"/>
                </a:solidFill>
                <a:latin typeface="Franklin Gothic Medium Cond"/>
              </a:defRPr>
            </a:pPr>
            <a:r>
              <a:rPr sz="400"/>
              <a:t>ΥΓΙΕΣ ΠΕΡΙΒΑΛΛΟΝ</a:t>
            </a:r>
          </a:p>
        </p:txBody>
      </p:sp>
      <p:sp>
        <p:nvSpPr>
          <p:cNvPr id="14" name="Прямоугольник 13">
            <a:extLst>
              <a:ext uri="{FF2B5EF4-FFF2-40B4-BE49-F238E27FC236}">
                <a16:creationId xmlns:a16="http://schemas.microsoft.com/office/drawing/2014/main" id="{2A95CEF5-1411-4D81-8139-2371ECFE411D}"/>
              </a:ext>
            </a:extLst>
          </p:cNvPr>
          <p:cNvSpPr/>
          <p:nvPr/>
        </p:nvSpPr>
        <p:spPr>
          <a:xfrm>
            <a:off x="2508504" y="5513832"/>
            <a:ext cx="188976" cy="143256"/>
          </a:xfrm>
          <a:prstGeom prst="rect">
            <a:avLst/>
          </a:prstGeom>
          <a:solidFill>
            <a:srgbClr val="FFFFFF"/>
          </a:solidFill>
        </p:spPr>
        <p:txBody>
          <a:bodyPr wrap="none" lIns="0" tIns="0" rIns="0" bIns="0">
            <a:noAutofit/>
          </a:bodyPr>
          <a:lstStyle/>
          <a:p>
            <a:pPr indent="0">
              <a:defRPr sz="550" b="1">
                <a:solidFill>
                  <a:srgbClr val="4B2C1F"/>
                </a:solidFill>
                <a:latin typeface="Franklin Gothic Medium Cond"/>
              </a:defRPr>
            </a:pPr>
            <a:r>
              <a:rPr sz="400"/>
              <a:t>ΑΛΑΤΙ</a:t>
            </a:r>
          </a:p>
        </p:txBody>
      </p:sp>
      <p:sp>
        <p:nvSpPr>
          <p:cNvPr id="15" name="Прямоугольник 14">
            <a:extLst>
              <a:ext uri="{FF2B5EF4-FFF2-40B4-BE49-F238E27FC236}">
                <a16:creationId xmlns:a16="http://schemas.microsoft.com/office/drawing/2014/main" id="{4C7AD078-5F90-40B7-B095-A798862778BE}"/>
              </a:ext>
            </a:extLst>
          </p:cNvPr>
          <p:cNvSpPr/>
          <p:nvPr/>
        </p:nvSpPr>
        <p:spPr>
          <a:xfrm>
            <a:off x="4434840" y="6089904"/>
            <a:ext cx="1606296" cy="256032"/>
          </a:xfrm>
          <a:prstGeom prst="rect">
            <a:avLst/>
          </a:prstGeom>
          <a:solidFill>
            <a:srgbClr val="4D2714"/>
          </a:solidFill>
        </p:spPr>
        <p:txBody>
          <a:bodyPr lIns="0" tIns="0" rIns="0" bIns="0">
            <a:noAutofit/>
          </a:bodyPr>
          <a:lstStyle/>
          <a:p>
            <a:pPr indent="114300">
              <a:defRPr sz="400" b="1">
                <a:solidFill>
                  <a:srgbClr val="7F6A49"/>
                </a:solidFill>
                <a:latin typeface="Arial"/>
              </a:defRPr>
            </a:pPr>
            <a:r>
              <a:rPr sz="200"/>
              <a:t>ΜΑΘΕΤΕ ΠΕΡΙΣΣΟΤΕΡΑ ΓΙΑ ΑΥΤΑ ΤΑ ΦΑΝΤΑΣΤΙΚΑ ΤΡΟΦΙΜΑ ΠΟΥ ΕΧΟΥΝ ΥΠΟΣΤΕΙ ΖΥΜΩΣΗ ΕΔΩ</a:t>
            </a:r>
          </a:p>
          <a:p>
            <a:pPr indent="0">
              <a:defRPr sz="400" b="1">
                <a:latin typeface="Arial"/>
              </a:defRPr>
            </a:pPr>
            <a:r>
              <a:rPr sz="200">
                <a:solidFill>
                  <a:srgbClr val="FFFFFF"/>
                </a:solidFill>
              </a:rPr>
              <a:t>- </a:t>
            </a:r>
            <a:r>
              <a:rPr sz="200">
                <a:solidFill>
                  <a:srgbClr val="D1B7AA"/>
                </a:solidFill>
              </a:rPr>
              <a:t>BIT.LY/ACS-KIMCHI - BIT.LY/ACS-SURSTROMMING - BlT.LY/ACS-NATTO</a:t>
            </a:r>
          </a:p>
        </p:txBody>
      </p:sp>
      <p:sp>
        <p:nvSpPr>
          <p:cNvPr id="16" name="Прямоугольник 15">
            <a:extLst>
              <a:ext uri="{FF2B5EF4-FFF2-40B4-BE49-F238E27FC236}">
                <a16:creationId xmlns:a16="http://schemas.microsoft.com/office/drawing/2014/main" id="{5940E3E7-A157-42BD-976B-D3D2780C3598}"/>
              </a:ext>
            </a:extLst>
          </p:cNvPr>
          <p:cNvSpPr/>
          <p:nvPr/>
        </p:nvSpPr>
        <p:spPr>
          <a:xfrm>
            <a:off x="1770888" y="5998464"/>
            <a:ext cx="1146048" cy="710184"/>
          </a:xfrm>
          <a:prstGeom prst="rect">
            <a:avLst/>
          </a:prstGeom>
          <a:solidFill>
            <a:srgbClr val="4F2615"/>
          </a:solidFill>
        </p:spPr>
        <p:txBody>
          <a:bodyPr lIns="0" tIns="0" rIns="0" bIns="0">
            <a:noAutofit/>
          </a:bodyPr>
          <a:lstStyle/>
          <a:p>
            <a:pPr indent="0">
              <a:lnSpc>
                <a:spcPct val="105000"/>
              </a:lnSpc>
              <a:defRPr sz="400" b="1">
                <a:solidFill>
                  <a:srgbClr val="B89E92"/>
                </a:solidFill>
                <a:latin typeface="Arial"/>
              </a:defRPr>
            </a:pPr>
            <a:r>
              <a:rPr sz="200"/>
              <a:t>ΠΗΓΕΣ:</a:t>
            </a:r>
          </a:p>
          <a:p>
            <a:endParaRPr lang="en-US" sz="200" b="1">
              <a:solidFill>
                <a:srgbClr val="B89E92"/>
              </a:solidFill>
              <a:latin typeface="Arial"/>
            </a:endParaRPr>
          </a:p>
          <a:p>
            <a:endParaRPr lang="en-US" sz="200" b="1">
              <a:solidFill>
                <a:srgbClr val="B89E92"/>
              </a:solidFill>
              <a:latin typeface="Arial"/>
            </a:endParaRPr>
          </a:p>
          <a:p>
            <a:endParaRPr lang="en-US" sz="200" b="1">
              <a:solidFill>
                <a:srgbClr val="B89E92"/>
              </a:solidFill>
              <a:latin typeface="Arial"/>
            </a:endParaRPr>
          </a:p>
          <a:p>
            <a:endParaRPr lang="en-US" sz="200" b="1">
              <a:solidFill>
                <a:srgbClr val="B89E92"/>
              </a:solidFill>
              <a:latin typeface="Arial"/>
            </a:endParaRPr>
          </a:p>
        </p:txBody>
      </p:sp>
      <p:sp>
        <p:nvSpPr>
          <p:cNvPr id="17" name="Прямоугольник 16">
            <a:extLst>
              <a:ext uri="{FF2B5EF4-FFF2-40B4-BE49-F238E27FC236}">
                <a16:creationId xmlns:a16="http://schemas.microsoft.com/office/drawing/2014/main" id="{89D9C3F6-90D2-4B34-885E-51ED03E2198A}"/>
              </a:ext>
            </a:extLst>
          </p:cNvPr>
          <p:cNvSpPr/>
          <p:nvPr/>
        </p:nvSpPr>
        <p:spPr>
          <a:xfrm>
            <a:off x="3730752" y="2548128"/>
            <a:ext cx="377952" cy="149352"/>
          </a:xfrm>
          <a:prstGeom prst="rect">
            <a:avLst/>
          </a:prstGeom>
          <a:solidFill>
            <a:srgbClr val="7C9558"/>
          </a:solidFill>
        </p:spPr>
        <p:txBody>
          <a:bodyPr wrap="none" lIns="0" tIns="0" rIns="0" bIns="0">
            <a:noAutofit/>
          </a:bodyPr>
          <a:lstStyle/>
          <a:p>
            <a:pPr indent="0">
              <a:defRPr sz="700" b="1">
                <a:solidFill>
                  <a:srgbClr val="FFFFFF"/>
                </a:solidFill>
                <a:latin typeface="Arial"/>
              </a:defRPr>
            </a:pPr>
            <a:r>
              <a:rPr sz="500"/>
              <a:t>KIMCHI</a:t>
            </a:r>
          </a:p>
        </p:txBody>
      </p:sp>
      <p:sp>
        <p:nvSpPr>
          <p:cNvPr id="18" name="Прямоугольник 17">
            <a:extLst>
              <a:ext uri="{FF2B5EF4-FFF2-40B4-BE49-F238E27FC236}">
                <a16:creationId xmlns:a16="http://schemas.microsoft.com/office/drawing/2014/main" id="{D69FD644-47C6-4C7B-A314-3BD875533D05}"/>
              </a:ext>
            </a:extLst>
          </p:cNvPr>
          <p:cNvSpPr/>
          <p:nvPr/>
        </p:nvSpPr>
        <p:spPr>
          <a:xfrm>
            <a:off x="5090160" y="3121152"/>
            <a:ext cx="381000" cy="347472"/>
          </a:xfrm>
          <a:prstGeom prst="rect">
            <a:avLst/>
          </a:prstGeom>
          <a:solidFill>
            <a:srgbClr val="FFFFFF"/>
          </a:solidFill>
        </p:spPr>
        <p:txBody>
          <a:bodyPr lIns="0" tIns="0" rIns="0" bIns="0">
            <a:noAutofit/>
          </a:bodyPr>
          <a:lstStyle/>
          <a:p>
            <a:pPr indent="0" algn="ctr">
              <a:lnSpc>
                <a:spcPct val="119000"/>
              </a:lnSpc>
              <a:defRPr sz="550" b="1">
                <a:solidFill>
                  <a:srgbClr val="4B2C1F"/>
                </a:solidFill>
                <a:latin typeface="Franklin Gothic Medium Cond"/>
              </a:defRPr>
            </a:pPr>
            <a:r>
              <a:rPr sz="400"/>
              <a:t>ΜΟΡΙΑ ΓΕΥΣΗΣ ΤΟΥ KIMCHI</a:t>
            </a:r>
          </a:p>
        </p:txBody>
      </p:sp>
      <p:sp>
        <p:nvSpPr>
          <p:cNvPr id="19" name="Прямоугольник 18">
            <a:extLst>
              <a:ext uri="{FF2B5EF4-FFF2-40B4-BE49-F238E27FC236}">
                <a16:creationId xmlns:a16="http://schemas.microsoft.com/office/drawing/2014/main" id="{123A1F62-5C63-4012-9328-72646D05096D}"/>
              </a:ext>
            </a:extLst>
          </p:cNvPr>
          <p:cNvSpPr/>
          <p:nvPr/>
        </p:nvSpPr>
        <p:spPr>
          <a:xfrm>
            <a:off x="5519928" y="3063240"/>
            <a:ext cx="192024" cy="88392"/>
          </a:xfrm>
          <a:prstGeom prst="rect">
            <a:avLst/>
          </a:prstGeom>
          <a:solidFill>
            <a:srgbClr val="FFFFFF"/>
          </a:solidFill>
        </p:spPr>
        <p:txBody>
          <a:bodyPr wrap="none" lIns="0" tIns="0" rIns="0" bIns="0">
            <a:noAutofit/>
          </a:bodyPr>
          <a:lstStyle/>
          <a:p>
            <a:pPr indent="0">
              <a:defRPr sz="700">
                <a:solidFill>
                  <a:srgbClr val="80945F"/>
                </a:solidFill>
                <a:latin typeface="Times New Roman"/>
              </a:defRPr>
            </a:pPr>
            <a:r>
              <a:rPr sz="500"/>
              <a:t>ΦΡΟΥΤΩΔΗΣ</a:t>
            </a:r>
          </a:p>
        </p:txBody>
      </p:sp>
      <p:sp>
        <p:nvSpPr>
          <p:cNvPr id="20" name="Прямоугольник 19">
            <a:extLst>
              <a:ext uri="{FF2B5EF4-FFF2-40B4-BE49-F238E27FC236}">
                <a16:creationId xmlns:a16="http://schemas.microsoft.com/office/drawing/2014/main" id="{45D7F1D2-A7AC-40F5-B2C7-AB85595A7E29}"/>
              </a:ext>
            </a:extLst>
          </p:cNvPr>
          <p:cNvSpPr/>
          <p:nvPr/>
        </p:nvSpPr>
        <p:spPr>
          <a:xfrm>
            <a:off x="5687568" y="3371088"/>
            <a:ext cx="329184" cy="91440"/>
          </a:xfrm>
          <a:prstGeom prst="rect">
            <a:avLst/>
          </a:prstGeom>
          <a:solidFill>
            <a:srgbClr val="FFFFFF"/>
          </a:solidFill>
        </p:spPr>
        <p:txBody>
          <a:bodyPr wrap="none" lIns="0" tIns="0" rIns="0" bIns="0">
            <a:noAutofit/>
          </a:bodyPr>
          <a:lstStyle/>
          <a:p>
            <a:pPr indent="0" algn="r">
              <a:defRPr sz="500" b="1">
                <a:solidFill>
                  <a:srgbClr val="80945F"/>
                </a:solidFill>
                <a:latin typeface="Times New Roman"/>
              </a:defRPr>
            </a:pPr>
            <a:r>
              <a:rPr sz="300"/>
              <a:t>ΓΕΡΑΝΥΛΑΚΕΤΟΝΗ</a:t>
            </a:r>
          </a:p>
        </p:txBody>
      </p:sp>
      <p:sp>
        <p:nvSpPr>
          <p:cNvPr id="21" name="Прямоугольник 20">
            <a:extLst>
              <a:ext uri="{FF2B5EF4-FFF2-40B4-BE49-F238E27FC236}">
                <a16:creationId xmlns:a16="http://schemas.microsoft.com/office/drawing/2014/main" id="{0CB3E194-5EAA-4DDD-892C-2FD1AC5F0908}"/>
              </a:ext>
            </a:extLst>
          </p:cNvPr>
          <p:cNvSpPr/>
          <p:nvPr/>
        </p:nvSpPr>
        <p:spPr>
          <a:xfrm>
            <a:off x="6251448" y="3383280"/>
            <a:ext cx="256032" cy="85344"/>
          </a:xfrm>
          <a:prstGeom prst="rect">
            <a:avLst/>
          </a:prstGeom>
          <a:solidFill>
            <a:srgbClr val="FFFFFF"/>
          </a:solidFill>
        </p:spPr>
        <p:txBody>
          <a:bodyPr wrap="none" lIns="0" tIns="0" rIns="0" bIns="0">
            <a:noAutofit/>
          </a:bodyPr>
          <a:lstStyle/>
          <a:p>
            <a:pPr indent="0">
              <a:defRPr sz="500" b="1">
                <a:solidFill>
                  <a:srgbClr val="8E9D78"/>
                </a:solidFill>
                <a:latin typeface="Times New Roman"/>
              </a:defRPr>
            </a:pPr>
            <a:r>
              <a:rPr sz="300"/>
              <a:t>Β-ΙΟΝΟΝΗ</a:t>
            </a:r>
          </a:p>
        </p:txBody>
      </p:sp>
      <p:sp>
        <p:nvSpPr>
          <p:cNvPr id="22" name="Прямоугольник 21">
            <a:extLst>
              <a:ext uri="{FF2B5EF4-FFF2-40B4-BE49-F238E27FC236}">
                <a16:creationId xmlns:a16="http://schemas.microsoft.com/office/drawing/2014/main" id="{9D763DFC-736D-49BC-9C69-295EBBEDE02D}"/>
              </a:ext>
            </a:extLst>
          </p:cNvPr>
          <p:cNvSpPr/>
          <p:nvPr/>
        </p:nvSpPr>
        <p:spPr>
          <a:xfrm>
            <a:off x="3779520" y="3520440"/>
            <a:ext cx="185928" cy="94488"/>
          </a:xfrm>
          <a:prstGeom prst="rect">
            <a:avLst/>
          </a:prstGeom>
          <a:solidFill>
            <a:srgbClr val="869668"/>
          </a:solidFill>
        </p:spPr>
        <p:txBody>
          <a:bodyPr wrap="none" lIns="0" tIns="0" rIns="0" bIns="0">
            <a:noAutofit/>
          </a:bodyPr>
          <a:lstStyle/>
          <a:p>
            <a:pPr indent="0">
              <a:defRPr sz="450" b="1">
                <a:solidFill>
                  <a:srgbClr val="FFFFFF"/>
                </a:solidFill>
                <a:latin typeface="Calibri"/>
              </a:defRPr>
            </a:pPr>
            <a:r>
              <a:rPr sz="300"/>
              <a:t>ΞΙΝΟ</a:t>
            </a:r>
          </a:p>
        </p:txBody>
      </p:sp>
      <p:sp>
        <p:nvSpPr>
          <p:cNvPr id="23" name="Прямоугольник 22">
            <a:extLst>
              <a:ext uri="{FF2B5EF4-FFF2-40B4-BE49-F238E27FC236}">
                <a16:creationId xmlns:a16="http://schemas.microsoft.com/office/drawing/2014/main" id="{A465A614-C73D-4C7C-A1A3-3DED4BF57B23}"/>
              </a:ext>
            </a:extLst>
          </p:cNvPr>
          <p:cNvSpPr/>
          <p:nvPr/>
        </p:nvSpPr>
        <p:spPr>
          <a:xfrm>
            <a:off x="4453128" y="3520440"/>
            <a:ext cx="195072" cy="76200"/>
          </a:xfrm>
          <a:prstGeom prst="rect">
            <a:avLst/>
          </a:prstGeom>
          <a:solidFill>
            <a:srgbClr val="859668"/>
          </a:solidFill>
        </p:spPr>
        <p:txBody>
          <a:bodyPr wrap="none" lIns="0" tIns="0" rIns="0" bIns="0">
            <a:noAutofit/>
          </a:bodyPr>
          <a:lstStyle/>
          <a:p>
            <a:pPr indent="0">
              <a:defRPr sz="450" b="1">
                <a:solidFill>
                  <a:srgbClr val="FFFFFF"/>
                </a:solidFill>
                <a:latin typeface="Calibri"/>
              </a:defRPr>
            </a:pPr>
            <a:r>
              <a:rPr sz="300"/>
              <a:t>ΒΟΥΤΥΡΟ</a:t>
            </a:r>
          </a:p>
        </p:txBody>
      </p:sp>
      <p:sp>
        <p:nvSpPr>
          <p:cNvPr id="24" name="Прямоугольник 23">
            <a:extLst>
              <a:ext uri="{FF2B5EF4-FFF2-40B4-BE49-F238E27FC236}">
                <a16:creationId xmlns:a16="http://schemas.microsoft.com/office/drawing/2014/main" id="{7C2BCDF9-A664-4566-93D0-A3E2AB8816D1}"/>
              </a:ext>
            </a:extLst>
          </p:cNvPr>
          <p:cNvSpPr/>
          <p:nvPr/>
        </p:nvSpPr>
        <p:spPr>
          <a:xfrm>
            <a:off x="3971544" y="3837432"/>
            <a:ext cx="246888" cy="57912"/>
          </a:xfrm>
          <a:prstGeom prst="rect">
            <a:avLst/>
          </a:prstGeom>
          <a:solidFill>
            <a:srgbClr val="FFFFFF"/>
          </a:solidFill>
        </p:spPr>
        <p:txBody>
          <a:bodyPr wrap="none" lIns="0" tIns="0" rIns="0" bIns="0">
            <a:noAutofit/>
          </a:bodyPr>
          <a:lstStyle/>
          <a:p>
            <a:pPr indent="0">
              <a:defRPr sz="400" b="1">
                <a:solidFill>
                  <a:srgbClr val="8E9D78"/>
                </a:solidFill>
                <a:latin typeface="Arial"/>
              </a:defRPr>
            </a:pPr>
            <a:r>
              <a:rPr sz="200"/>
              <a:t>ΟΞΙΚΟ ΟΞΥ</a:t>
            </a:r>
          </a:p>
        </p:txBody>
      </p:sp>
      <p:sp>
        <p:nvSpPr>
          <p:cNvPr id="25" name="Прямоугольник 24">
            <a:extLst>
              <a:ext uri="{FF2B5EF4-FFF2-40B4-BE49-F238E27FC236}">
                <a16:creationId xmlns:a16="http://schemas.microsoft.com/office/drawing/2014/main" id="{24DE788A-3180-445E-A1FD-DA21E798CA00}"/>
              </a:ext>
            </a:extLst>
          </p:cNvPr>
          <p:cNvSpPr/>
          <p:nvPr/>
        </p:nvSpPr>
        <p:spPr>
          <a:xfrm>
            <a:off x="4599432" y="3837432"/>
            <a:ext cx="332232" cy="51816"/>
          </a:xfrm>
          <a:prstGeom prst="rect">
            <a:avLst/>
          </a:prstGeom>
          <a:solidFill>
            <a:srgbClr val="FFFFFF"/>
          </a:solidFill>
        </p:spPr>
        <p:txBody>
          <a:bodyPr wrap="none" lIns="0" tIns="0" rIns="0" bIns="0">
            <a:noAutofit/>
          </a:bodyPr>
          <a:lstStyle/>
          <a:p>
            <a:pPr indent="0" algn="just">
              <a:defRPr sz="400" b="1">
                <a:solidFill>
                  <a:srgbClr val="8E9D78"/>
                </a:solidFill>
                <a:latin typeface="Arial"/>
              </a:defRPr>
            </a:pPr>
            <a:r>
              <a:rPr sz="200"/>
              <a:t>2,3-ΒΟΥΤΑΝΕΔΙΟΛΗ</a:t>
            </a:r>
          </a:p>
        </p:txBody>
      </p:sp>
      <p:sp>
        <p:nvSpPr>
          <p:cNvPr id="26" name="Прямоугольник 25">
            <a:extLst>
              <a:ext uri="{FF2B5EF4-FFF2-40B4-BE49-F238E27FC236}">
                <a16:creationId xmlns:a16="http://schemas.microsoft.com/office/drawing/2014/main" id="{09A4C0C9-AD96-4FC4-85F7-D38B6745A1ED}"/>
              </a:ext>
            </a:extLst>
          </p:cNvPr>
          <p:cNvSpPr/>
          <p:nvPr/>
        </p:nvSpPr>
        <p:spPr>
          <a:xfrm>
            <a:off x="5129784" y="3627120"/>
            <a:ext cx="417576" cy="76200"/>
          </a:xfrm>
          <a:prstGeom prst="rect">
            <a:avLst/>
          </a:prstGeom>
          <a:solidFill>
            <a:srgbClr val="FFFFFF"/>
          </a:solidFill>
        </p:spPr>
        <p:txBody>
          <a:bodyPr wrap="none" lIns="0" tIns="0" rIns="0" bIns="0">
            <a:noAutofit/>
          </a:bodyPr>
          <a:lstStyle/>
          <a:p>
            <a:pPr indent="0" algn="r">
              <a:defRPr sz="850" cap="small">
                <a:solidFill>
                  <a:srgbClr val="80945F"/>
                </a:solidFill>
                <a:latin typeface="Times New Roman"/>
              </a:defRPr>
            </a:pPr>
            <a:r>
              <a:rPr sz="700"/>
              <a:t>ΣΚΌΡΔΟ ΚΑΙ ΚΡΕΜΜΎΔΙ</a:t>
            </a:r>
          </a:p>
        </p:txBody>
      </p:sp>
      <p:sp>
        <p:nvSpPr>
          <p:cNvPr id="27" name="Прямоугольник 26">
            <a:extLst>
              <a:ext uri="{FF2B5EF4-FFF2-40B4-BE49-F238E27FC236}">
                <a16:creationId xmlns:a16="http://schemas.microsoft.com/office/drawing/2014/main" id="{25C1290D-0151-4417-A582-346A4B420F73}"/>
              </a:ext>
            </a:extLst>
          </p:cNvPr>
          <p:cNvSpPr/>
          <p:nvPr/>
        </p:nvSpPr>
        <p:spPr>
          <a:xfrm>
            <a:off x="5334000" y="3898392"/>
            <a:ext cx="225552" cy="97536"/>
          </a:xfrm>
          <a:prstGeom prst="rect">
            <a:avLst/>
          </a:prstGeom>
          <a:solidFill>
            <a:srgbClr val="FFFFFF"/>
          </a:solidFill>
        </p:spPr>
        <p:txBody>
          <a:bodyPr lIns="0" tIns="0" rIns="0" bIns="0">
            <a:noAutofit/>
          </a:bodyPr>
          <a:lstStyle/>
          <a:p>
            <a:pPr indent="0" algn="ctr">
              <a:lnSpc>
                <a:spcPct val="68000"/>
              </a:lnSpc>
              <a:defRPr sz="400" b="1">
                <a:solidFill>
                  <a:srgbClr val="8E9D78"/>
                </a:solidFill>
                <a:latin typeface="Arial"/>
              </a:defRPr>
            </a:pPr>
            <a:r>
              <a:rPr sz="200"/>
              <a:t>ΔΙΜΕΘΥΛΟ-ΔΙΣΟΥΛΦΊΔΙΟ</a:t>
            </a:r>
          </a:p>
        </p:txBody>
      </p:sp>
      <p:sp>
        <p:nvSpPr>
          <p:cNvPr id="28" name="Прямоугольник 27">
            <a:extLst>
              <a:ext uri="{FF2B5EF4-FFF2-40B4-BE49-F238E27FC236}">
                <a16:creationId xmlns:a16="http://schemas.microsoft.com/office/drawing/2014/main" id="{4E1DF358-E48D-45D8-B766-B7DECF056D5F}"/>
              </a:ext>
            </a:extLst>
          </p:cNvPr>
          <p:cNvSpPr/>
          <p:nvPr/>
        </p:nvSpPr>
        <p:spPr>
          <a:xfrm>
            <a:off x="5779008" y="3895344"/>
            <a:ext cx="243840" cy="100584"/>
          </a:xfrm>
          <a:prstGeom prst="rect">
            <a:avLst/>
          </a:prstGeom>
          <a:solidFill>
            <a:srgbClr val="FFFFFF"/>
          </a:solidFill>
        </p:spPr>
        <p:txBody>
          <a:bodyPr lIns="0" tIns="0" rIns="0" bIns="0">
            <a:noAutofit/>
          </a:bodyPr>
          <a:lstStyle/>
          <a:p>
            <a:pPr indent="0">
              <a:defRPr sz="400" b="1">
                <a:solidFill>
                  <a:srgbClr val="8E9D78"/>
                </a:solidFill>
                <a:latin typeface="Arial"/>
              </a:defRPr>
            </a:pPr>
            <a:r>
              <a:rPr sz="200"/>
              <a:t>ΑΛΛΥΛΟ-ΜΕΘΥΛΙΟ</a:t>
            </a:r>
          </a:p>
          <a:p>
            <a:pPr indent="0">
              <a:lnSpc>
                <a:spcPct val="75000"/>
              </a:lnSpc>
              <a:defRPr sz="400" cap="small">
                <a:latin typeface="Times New Roman"/>
              </a:defRPr>
            </a:pPr>
            <a:r>
              <a:rPr sz="200"/>
              <a:t>ΑΛΛΥΛΟ-ΜΕΘΥΛΟ-ΔΙΣΟΥΛΦΙΔΙΟ</a:t>
            </a:r>
          </a:p>
        </p:txBody>
      </p:sp>
      <p:sp>
        <p:nvSpPr>
          <p:cNvPr id="29" name="Прямоугольник 28">
            <a:extLst>
              <a:ext uri="{FF2B5EF4-FFF2-40B4-BE49-F238E27FC236}">
                <a16:creationId xmlns:a16="http://schemas.microsoft.com/office/drawing/2014/main" id="{9E6573B0-98EA-43AD-9200-17D79A681F61}"/>
              </a:ext>
            </a:extLst>
          </p:cNvPr>
          <p:cNvSpPr/>
          <p:nvPr/>
        </p:nvSpPr>
        <p:spPr>
          <a:xfrm>
            <a:off x="6227064" y="3880104"/>
            <a:ext cx="228600" cy="128016"/>
          </a:xfrm>
          <a:prstGeom prst="rect">
            <a:avLst/>
          </a:prstGeom>
          <a:solidFill>
            <a:srgbClr val="FFFFFF"/>
          </a:solidFill>
        </p:spPr>
        <p:txBody>
          <a:bodyPr wrap="none" lIns="0" tIns="0" rIns="0" bIns="0">
            <a:noAutofit/>
          </a:bodyPr>
          <a:lstStyle/>
          <a:p>
            <a:pPr indent="0" algn="ctr">
              <a:lnSpc>
                <a:spcPct val="68000"/>
              </a:lnSpc>
              <a:defRPr sz="400" b="1">
                <a:solidFill>
                  <a:srgbClr val="8E9D78"/>
                </a:solidFill>
                <a:latin typeface="Arial"/>
              </a:defRPr>
            </a:pPr>
            <a:r>
              <a:rPr sz="200"/>
              <a:t>ΔΙΜΕΘΥΛΟ-ΤΡΙΣΟΥΛΦΙΔΙΟ</a:t>
            </a:r>
          </a:p>
        </p:txBody>
      </p:sp>
      <p:sp>
        <p:nvSpPr>
          <p:cNvPr id="30" name="Прямоугольник 29">
            <a:extLst>
              <a:ext uri="{FF2B5EF4-FFF2-40B4-BE49-F238E27FC236}">
                <a16:creationId xmlns:a16="http://schemas.microsoft.com/office/drawing/2014/main" id="{80BD97EE-18E6-4A8C-8978-98C9D45A532D}"/>
              </a:ext>
            </a:extLst>
          </p:cNvPr>
          <p:cNvSpPr/>
          <p:nvPr/>
        </p:nvSpPr>
        <p:spPr>
          <a:xfrm>
            <a:off x="4270248" y="4325112"/>
            <a:ext cx="286512" cy="97536"/>
          </a:xfrm>
          <a:prstGeom prst="rect">
            <a:avLst/>
          </a:prstGeom>
          <a:solidFill>
            <a:srgbClr val="FFFFFF"/>
          </a:solidFill>
        </p:spPr>
        <p:txBody>
          <a:bodyPr wrap="none" lIns="0" tIns="0" rIns="0" bIns="0">
            <a:noAutofit/>
          </a:bodyPr>
          <a:lstStyle/>
          <a:p>
            <a:pPr indent="0">
              <a:defRPr sz="400" b="1">
                <a:solidFill>
                  <a:srgbClr val="8E9D78"/>
                </a:solidFill>
                <a:latin typeface="Arial"/>
              </a:defRPr>
            </a:pPr>
            <a:r>
              <a:rPr sz="200"/>
              <a:t>ΒΟΥΤΥΡΙΚΟ ΟΞΥ</a:t>
            </a:r>
          </a:p>
        </p:txBody>
      </p:sp>
      <p:sp>
        <p:nvSpPr>
          <p:cNvPr id="31" name="Прямоугольник 30">
            <a:extLst>
              <a:ext uri="{FF2B5EF4-FFF2-40B4-BE49-F238E27FC236}">
                <a16:creationId xmlns:a16="http://schemas.microsoft.com/office/drawing/2014/main" id="{38315AED-F789-4163-B144-46277AECFBE0}"/>
              </a:ext>
            </a:extLst>
          </p:cNvPr>
          <p:cNvSpPr/>
          <p:nvPr/>
        </p:nvSpPr>
        <p:spPr>
          <a:xfrm>
            <a:off x="4779264" y="4325112"/>
            <a:ext cx="292608" cy="97536"/>
          </a:xfrm>
          <a:prstGeom prst="rect">
            <a:avLst/>
          </a:prstGeom>
          <a:solidFill>
            <a:srgbClr val="FFFFFF"/>
          </a:solidFill>
        </p:spPr>
        <p:txBody>
          <a:bodyPr wrap="none" lIns="0" tIns="0" rIns="0" bIns="0">
            <a:noAutofit/>
          </a:bodyPr>
          <a:lstStyle/>
          <a:p>
            <a:pPr indent="0">
              <a:defRPr sz="500" b="1">
                <a:solidFill>
                  <a:srgbClr val="8E9D78"/>
                </a:solidFill>
                <a:latin typeface="Times New Roman"/>
              </a:defRPr>
            </a:pPr>
            <a:r>
              <a:rPr sz="300"/>
              <a:t>ΠΡΟΠΙΟΝΙΚΟ ΟΞΥ</a:t>
            </a:r>
          </a:p>
        </p:txBody>
      </p:sp>
      <p:sp>
        <p:nvSpPr>
          <p:cNvPr id="32" name="Прямоугольник 31">
            <a:extLst>
              <a:ext uri="{FF2B5EF4-FFF2-40B4-BE49-F238E27FC236}">
                <a16:creationId xmlns:a16="http://schemas.microsoft.com/office/drawing/2014/main" id="{8B087E29-267F-45F1-ACE6-AFA0C16B7C82}"/>
              </a:ext>
            </a:extLst>
          </p:cNvPr>
          <p:cNvSpPr/>
          <p:nvPr/>
        </p:nvSpPr>
        <p:spPr>
          <a:xfrm>
            <a:off x="4575048" y="4404360"/>
            <a:ext cx="173736" cy="76200"/>
          </a:xfrm>
          <a:prstGeom prst="rect">
            <a:avLst/>
          </a:prstGeom>
          <a:solidFill>
            <a:srgbClr val="FFFFFF"/>
          </a:solidFill>
        </p:spPr>
        <p:txBody>
          <a:bodyPr wrap="none" lIns="0" tIns="0" rIns="0" bIns="0">
            <a:noAutofit/>
          </a:bodyPr>
          <a:lstStyle/>
          <a:p>
            <a:pPr indent="0">
              <a:defRPr sz="900" cap="small">
                <a:solidFill>
                  <a:srgbClr val="80945F"/>
                </a:solidFill>
                <a:latin typeface="Times New Roman"/>
              </a:defRPr>
            </a:pPr>
            <a:r>
              <a:rPr sz="700"/>
              <a:t>ΞΙΝΟ</a:t>
            </a:r>
          </a:p>
        </p:txBody>
      </p:sp>
      <p:sp>
        <p:nvSpPr>
          <p:cNvPr id="33" name="Прямоугольник 32">
            <a:extLst>
              <a:ext uri="{FF2B5EF4-FFF2-40B4-BE49-F238E27FC236}">
                <a16:creationId xmlns:a16="http://schemas.microsoft.com/office/drawing/2014/main" id="{95B569DE-0B3D-49E4-AF2A-C7023050D712}"/>
              </a:ext>
            </a:extLst>
          </p:cNvPr>
          <p:cNvSpPr/>
          <p:nvPr/>
        </p:nvSpPr>
        <p:spPr>
          <a:xfrm>
            <a:off x="3736848" y="4453128"/>
            <a:ext cx="158496" cy="85344"/>
          </a:xfrm>
          <a:prstGeom prst="rect">
            <a:avLst/>
          </a:prstGeom>
          <a:solidFill>
            <a:srgbClr val="FFFFFF"/>
          </a:solidFill>
        </p:spPr>
        <p:txBody>
          <a:bodyPr wrap="none" lIns="0" tIns="0" rIns="0" bIns="0">
            <a:noAutofit/>
          </a:bodyPr>
          <a:lstStyle/>
          <a:p>
            <a:pPr indent="0">
              <a:defRPr sz="1300">
                <a:solidFill>
                  <a:srgbClr val="80945F"/>
                </a:solidFill>
                <a:latin typeface="Times New Roman"/>
              </a:defRPr>
            </a:pPr>
            <a:r>
              <a:rPr sz="1100"/>
              <a:t>ΞΙΝΟ</a:t>
            </a:r>
          </a:p>
        </p:txBody>
      </p:sp>
      <p:sp>
        <p:nvSpPr>
          <p:cNvPr id="34" name="Прямоугольник 33">
            <a:extLst>
              <a:ext uri="{FF2B5EF4-FFF2-40B4-BE49-F238E27FC236}">
                <a16:creationId xmlns:a16="http://schemas.microsoft.com/office/drawing/2014/main" id="{C74D137B-41F9-4B92-98A4-2A76B24CC534}"/>
              </a:ext>
            </a:extLst>
          </p:cNvPr>
          <p:cNvSpPr/>
          <p:nvPr/>
        </p:nvSpPr>
        <p:spPr>
          <a:xfrm>
            <a:off x="3858768" y="4721352"/>
            <a:ext cx="356616" cy="67056"/>
          </a:xfrm>
          <a:prstGeom prst="rect">
            <a:avLst/>
          </a:prstGeom>
          <a:solidFill>
            <a:srgbClr val="FFFFFF"/>
          </a:solidFill>
        </p:spPr>
        <p:txBody>
          <a:bodyPr wrap="none" lIns="0" tIns="0" rIns="0" bIns="0">
            <a:noAutofit/>
          </a:bodyPr>
          <a:lstStyle/>
          <a:p>
            <a:pPr indent="0">
              <a:defRPr sz="400" b="1">
                <a:solidFill>
                  <a:srgbClr val="8E9D78"/>
                </a:solidFill>
                <a:latin typeface="Arial"/>
              </a:defRPr>
            </a:pPr>
            <a:r>
              <a:rPr sz="200"/>
              <a:t>ΥΔΡΟΘΕΙΟ</a:t>
            </a:r>
          </a:p>
        </p:txBody>
      </p:sp>
      <p:sp>
        <p:nvSpPr>
          <p:cNvPr id="35" name="Прямоугольник 34">
            <a:extLst>
              <a:ext uri="{FF2B5EF4-FFF2-40B4-BE49-F238E27FC236}">
                <a16:creationId xmlns:a16="http://schemas.microsoft.com/office/drawing/2014/main" id="{52819002-A19F-4B5B-8940-2BDF505FADD8}"/>
              </a:ext>
            </a:extLst>
          </p:cNvPr>
          <p:cNvSpPr/>
          <p:nvPr/>
        </p:nvSpPr>
        <p:spPr>
          <a:xfrm>
            <a:off x="4392168" y="4572000"/>
            <a:ext cx="603504" cy="240792"/>
          </a:xfrm>
          <a:prstGeom prst="rect">
            <a:avLst/>
          </a:prstGeom>
          <a:solidFill>
            <a:srgbClr val="FFFFFF"/>
          </a:solidFill>
        </p:spPr>
        <p:txBody>
          <a:bodyPr lIns="0" tIns="0" rIns="0" bIns="0">
            <a:noAutofit/>
          </a:bodyPr>
          <a:lstStyle/>
          <a:p>
            <a:pPr indent="0" algn="ctr">
              <a:lnSpc>
                <a:spcPct val="115000"/>
              </a:lnSpc>
              <a:defRPr sz="550" b="1">
                <a:solidFill>
                  <a:srgbClr val="4B2C1F"/>
                </a:solidFill>
                <a:latin typeface="Franklin Gothic Medium Cond"/>
              </a:defRPr>
            </a:pPr>
            <a:r>
              <a:rPr sz="400"/>
              <a:t>ΜΟΡΙΑ ΓΕΥΣΗΣ SURSTROMMING</a:t>
            </a:r>
          </a:p>
        </p:txBody>
      </p:sp>
      <p:sp>
        <p:nvSpPr>
          <p:cNvPr id="36" name="Прямоугольник 35">
            <a:extLst>
              <a:ext uri="{FF2B5EF4-FFF2-40B4-BE49-F238E27FC236}">
                <a16:creationId xmlns:a16="http://schemas.microsoft.com/office/drawing/2014/main" id="{400D872A-E7D5-4B3C-9D2F-3F882B3FD3CB}"/>
              </a:ext>
            </a:extLst>
          </p:cNvPr>
          <p:cNvSpPr/>
          <p:nvPr/>
        </p:nvSpPr>
        <p:spPr>
          <a:xfrm>
            <a:off x="3697224" y="4875276"/>
            <a:ext cx="1551432" cy="917448"/>
          </a:xfrm>
          <a:prstGeom prst="rect">
            <a:avLst/>
          </a:prstGeom>
          <a:solidFill>
            <a:srgbClr val="FFFFFF"/>
          </a:solidFill>
        </p:spPr>
        <p:txBody>
          <a:bodyPr lIns="0" tIns="0" rIns="0" bIns="0">
            <a:noAutofit/>
          </a:bodyPr>
          <a:lstStyle/>
          <a:p>
            <a:pPr indent="0">
              <a:lnSpc>
                <a:spcPct val="132000"/>
              </a:lnSpc>
              <a:defRPr sz="550">
                <a:solidFill>
                  <a:srgbClr val="69686B"/>
                </a:solidFill>
                <a:latin typeface="Franklin Gothic Medium Cond"/>
              </a:defRPr>
            </a:pPr>
            <a:r>
              <a:rPr sz="600" dirty="0"/>
              <a:t>ΤΟ ΣΟΥΗΔΙΚΌ ΌΝΟΜΑ ΓΙΑ ΑΥΤΌ ΤΟ ΠΑΡΑΔΟΣΙΑΚΟ, ΒΡΟΜΕΡΟ ΨΆΡΙ ΜΕΤΑΦΡΆΖΕΤΑΙ ΣΕ 'ΞΙΝΉ ΡΈΓΓΑ'.» ΤΑ ΦΙΛΈΤΑ ΡΈΓΓΑΣ ΥΠΟΚΕΙΝΤΑΙ ΣΕ ΔΙΑΔΙΚΑΣΙΑ ΖΥΜΩΣΗΣ ΓΙΑ ΑΡΚΕΤΈΣ ΕΒΔΟΜΆΔΕΣ ΣΕ ΆΛΜΗ ΑΛΑΤΙΟΎ ΚΑΙ ΓΑΛΑΚΤΙΚΟΎ ΟΞΈΟΣ ΚΑΙ ΣΤΗ ΣΥΝΈΧΕΙΑ ΣΥΣΚΕΥΆΖΟΝΤΑΙ ΣΤΟ ΊΔΙΟ ΥΓΡΌ. ΤΑ ΒΑΚΤΉΡΙΑ ΠΟΥ ΕΙΝΑΙ ΚΑΤΑΛΛΗΛΑ ΓΙΑ ΤΗ ΖΥΜΩΣΗ ΣΥΜΒΆΛΛΟΥΝ ΜΕ ΟΡΙΣΜΕΝΕΣ ΧΗΜΙΚΕΣ ΕΝΩΣΕΙΣ ΓΕΥΣΗΣ ΚΑΤΑ ΤΗ ΔΙΑΡΚΕΙΑ ΤΗΣ ΔΙΑΔΙΚΑΣΙΑΣ.</a:t>
            </a:r>
          </a:p>
        </p:txBody>
      </p:sp>
      <p:sp>
        <p:nvSpPr>
          <p:cNvPr id="37" name="Прямоугольник 36">
            <a:extLst>
              <a:ext uri="{FF2B5EF4-FFF2-40B4-BE49-F238E27FC236}">
                <a16:creationId xmlns:a16="http://schemas.microsoft.com/office/drawing/2014/main" id="{8457B97B-C09B-444C-9D2A-64AD810E7D38}"/>
              </a:ext>
            </a:extLst>
          </p:cNvPr>
          <p:cNvSpPr/>
          <p:nvPr/>
        </p:nvSpPr>
        <p:spPr>
          <a:xfrm>
            <a:off x="5288280" y="5071872"/>
            <a:ext cx="832104" cy="164592"/>
          </a:xfrm>
          <a:prstGeom prst="rect">
            <a:avLst/>
          </a:prstGeom>
          <a:solidFill>
            <a:srgbClr val="7C9657"/>
          </a:solidFill>
        </p:spPr>
        <p:txBody>
          <a:bodyPr wrap="none" lIns="0" tIns="0" rIns="0" bIns="0">
            <a:noAutofit/>
          </a:bodyPr>
          <a:lstStyle/>
          <a:p>
            <a:pPr indent="0">
              <a:defRPr sz="700" b="1">
                <a:solidFill>
                  <a:srgbClr val="FFFFFF"/>
                </a:solidFill>
                <a:latin typeface="Arial"/>
              </a:defRPr>
            </a:pPr>
            <a:r>
              <a:rPr sz="500"/>
              <a:t>SURSTROMMING</a:t>
            </a:r>
          </a:p>
        </p:txBody>
      </p:sp>
      <p:sp>
        <p:nvSpPr>
          <p:cNvPr id="38" name="Прямоугольник 37">
            <a:extLst>
              <a:ext uri="{FF2B5EF4-FFF2-40B4-BE49-F238E27FC236}">
                <a16:creationId xmlns:a16="http://schemas.microsoft.com/office/drawing/2014/main" id="{6114BC7A-45A6-402F-AD75-272168A487E2}"/>
              </a:ext>
            </a:extLst>
          </p:cNvPr>
          <p:cNvSpPr/>
          <p:nvPr/>
        </p:nvSpPr>
        <p:spPr>
          <a:xfrm>
            <a:off x="7376160" y="2173224"/>
            <a:ext cx="259080" cy="167640"/>
          </a:xfrm>
          <a:prstGeom prst="rect">
            <a:avLst/>
          </a:prstGeom>
          <a:solidFill>
            <a:srgbClr val="FFFFFF"/>
          </a:solidFill>
        </p:spPr>
        <p:txBody>
          <a:bodyPr wrap="none" lIns="0" tIns="0" rIns="0" bIns="0">
            <a:noAutofit/>
          </a:bodyPr>
          <a:lstStyle/>
          <a:p>
            <a:pPr indent="0">
              <a:defRPr sz="700" b="1" u="sng">
                <a:solidFill>
                  <a:srgbClr val="80945F"/>
                </a:solidFill>
                <a:latin typeface="Arial"/>
              </a:defRPr>
            </a:pPr>
            <a:r>
              <a:rPr sz="500"/>
              <a:t>NATTO</a:t>
            </a:r>
          </a:p>
        </p:txBody>
      </p:sp>
      <p:sp>
        <p:nvSpPr>
          <p:cNvPr id="39" name="Прямоугольник 38">
            <a:extLst>
              <a:ext uri="{FF2B5EF4-FFF2-40B4-BE49-F238E27FC236}">
                <a16:creationId xmlns:a16="http://schemas.microsoft.com/office/drawing/2014/main" id="{0848D26C-481E-47E6-A61F-CD19F8286E72}"/>
              </a:ext>
            </a:extLst>
          </p:cNvPr>
          <p:cNvSpPr/>
          <p:nvPr/>
        </p:nvSpPr>
        <p:spPr>
          <a:xfrm>
            <a:off x="6934200" y="2941320"/>
            <a:ext cx="210312" cy="85344"/>
          </a:xfrm>
          <a:prstGeom prst="rect">
            <a:avLst/>
          </a:prstGeom>
          <a:solidFill>
            <a:srgbClr val="FFFFFF"/>
          </a:solidFill>
        </p:spPr>
        <p:txBody>
          <a:bodyPr wrap="none" lIns="0" tIns="0" rIns="0" bIns="0">
            <a:noAutofit/>
          </a:bodyPr>
          <a:lstStyle/>
          <a:p>
            <a:pPr indent="0" algn="just">
              <a:defRPr sz="1200">
                <a:solidFill>
                  <a:srgbClr val="80945F"/>
                </a:solidFill>
                <a:latin typeface="Times New Roman"/>
              </a:defRPr>
            </a:pPr>
            <a:r>
              <a:rPr sz="1050"/>
              <a:t>rar</a:t>
            </a:r>
          </a:p>
        </p:txBody>
      </p:sp>
      <p:sp>
        <p:nvSpPr>
          <p:cNvPr id="40" name="Прямоугольник 39">
            <a:extLst>
              <a:ext uri="{FF2B5EF4-FFF2-40B4-BE49-F238E27FC236}">
                <a16:creationId xmlns:a16="http://schemas.microsoft.com/office/drawing/2014/main" id="{EE68CBF6-1DFA-447D-896A-02DD3FDFCF25}"/>
              </a:ext>
            </a:extLst>
          </p:cNvPr>
          <p:cNvSpPr/>
          <p:nvPr/>
        </p:nvSpPr>
        <p:spPr>
          <a:xfrm>
            <a:off x="7150608" y="3255264"/>
            <a:ext cx="225552" cy="51816"/>
          </a:xfrm>
          <a:prstGeom prst="rect">
            <a:avLst/>
          </a:prstGeom>
          <a:solidFill>
            <a:srgbClr val="FFFFFF"/>
          </a:solidFill>
        </p:spPr>
        <p:txBody>
          <a:bodyPr wrap="none" lIns="0" tIns="0" rIns="0" bIns="0">
            <a:noAutofit/>
          </a:bodyPr>
          <a:lstStyle/>
          <a:p>
            <a:pPr indent="0" algn="just">
              <a:defRPr sz="400" b="1">
                <a:solidFill>
                  <a:srgbClr val="8E9D78"/>
                </a:solidFill>
                <a:latin typeface="Arial"/>
              </a:defRPr>
            </a:pPr>
            <a:r>
              <a:rPr sz="200"/>
              <a:t>ΠΟΛΥΓΛΟΥΤΑΜΙΚΟ</a:t>
            </a:r>
          </a:p>
        </p:txBody>
      </p:sp>
      <p:sp>
        <p:nvSpPr>
          <p:cNvPr id="41" name="Прямоугольник 40">
            <a:extLst>
              <a:ext uri="{FF2B5EF4-FFF2-40B4-BE49-F238E27FC236}">
                <a16:creationId xmlns:a16="http://schemas.microsoft.com/office/drawing/2014/main" id="{8A3E7E0E-DBAD-4266-8747-CA18DF11D17C}"/>
              </a:ext>
            </a:extLst>
          </p:cNvPr>
          <p:cNvSpPr/>
          <p:nvPr/>
        </p:nvSpPr>
        <p:spPr>
          <a:xfrm>
            <a:off x="7083552" y="3599688"/>
            <a:ext cx="429768" cy="249936"/>
          </a:xfrm>
          <a:prstGeom prst="rect">
            <a:avLst/>
          </a:prstGeom>
          <a:solidFill>
            <a:srgbClr val="FFFFFF"/>
          </a:solidFill>
        </p:spPr>
        <p:txBody>
          <a:bodyPr lIns="0" tIns="0" rIns="0" bIns="0">
            <a:noAutofit/>
          </a:bodyPr>
          <a:lstStyle/>
          <a:p>
            <a:pPr indent="0" algn="ctr">
              <a:lnSpc>
                <a:spcPct val="127000"/>
              </a:lnSpc>
              <a:defRPr sz="550" b="1">
                <a:solidFill>
                  <a:srgbClr val="4B2C1F"/>
                </a:solidFill>
                <a:latin typeface="Franklin Gothic Medium Cond"/>
              </a:defRPr>
            </a:pPr>
            <a:r>
              <a:rPr sz="400"/>
              <a:t>ΜΌΡΙΑ ΓΕΎΣΗΣ NATTO</a:t>
            </a:r>
          </a:p>
        </p:txBody>
      </p:sp>
      <p:sp>
        <p:nvSpPr>
          <p:cNvPr id="42" name="Прямоугольник 41">
            <a:extLst>
              <a:ext uri="{FF2B5EF4-FFF2-40B4-BE49-F238E27FC236}">
                <a16:creationId xmlns:a16="http://schemas.microsoft.com/office/drawing/2014/main" id="{474ECB18-A33E-4777-BDE0-15075BEFFECB}"/>
              </a:ext>
            </a:extLst>
          </p:cNvPr>
          <p:cNvSpPr/>
          <p:nvPr/>
        </p:nvSpPr>
        <p:spPr>
          <a:xfrm>
            <a:off x="7802880" y="3422904"/>
            <a:ext cx="176784" cy="79248"/>
          </a:xfrm>
          <a:prstGeom prst="rect">
            <a:avLst/>
          </a:prstGeom>
          <a:solidFill>
            <a:srgbClr val="FFFFFF"/>
          </a:solidFill>
        </p:spPr>
        <p:txBody>
          <a:bodyPr wrap="none" lIns="0" tIns="0" rIns="0" bIns="0">
            <a:noAutofit/>
          </a:bodyPr>
          <a:lstStyle/>
          <a:p>
            <a:pPr indent="0">
              <a:defRPr sz="700">
                <a:solidFill>
                  <a:srgbClr val="80945F"/>
                </a:solidFill>
                <a:latin typeface="Times New Roman"/>
              </a:defRPr>
            </a:pPr>
            <a:r>
              <a:rPr sz="500"/>
              <a:t>UMAMI</a:t>
            </a:r>
          </a:p>
        </p:txBody>
      </p:sp>
      <p:sp>
        <p:nvSpPr>
          <p:cNvPr id="43" name="Прямоугольник 42">
            <a:extLst>
              <a:ext uri="{FF2B5EF4-FFF2-40B4-BE49-F238E27FC236}">
                <a16:creationId xmlns:a16="http://schemas.microsoft.com/office/drawing/2014/main" id="{A91A08AC-CD6E-4F1F-A5F6-6F81A55C96A2}"/>
              </a:ext>
            </a:extLst>
          </p:cNvPr>
          <p:cNvSpPr/>
          <p:nvPr/>
        </p:nvSpPr>
        <p:spPr>
          <a:xfrm>
            <a:off x="8049768" y="3764280"/>
            <a:ext cx="195072" cy="73152"/>
          </a:xfrm>
          <a:prstGeom prst="rect">
            <a:avLst/>
          </a:prstGeom>
          <a:solidFill>
            <a:srgbClr val="FFFFFF"/>
          </a:solidFill>
        </p:spPr>
        <p:txBody>
          <a:bodyPr wrap="none" lIns="0" tIns="0" rIns="0" bIns="0">
            <a:noAutofit/>
          </a:bodyPr>
          <a:lstStyle/>
          <a:p>
            <a:pPr indent="0">
              <a:defRPr sz="400" b="1">
                <a:solidFill>
                  <a:srgbClr val="8E9D78"/>
                </a:solidFill>
                <a:latin typeface="Arial"/>
              </a:defRPr>
            </a:pPr>
            <a:r>
              <a:rPr sz="200"/>
              <a:t>ΓΛΟΥΤΑΜΙΚΟ</a:t>
            </a:r>
          </a:p>
        </p:txBody>
      </p:sp>
      <p:sp>
        <p:nvSpPr>
          <p:cNvPr id="44" name="Прямоугольник 43">
            <a:extLst>
              <a:ext uri="{FF2B5EF4-FFF2-40B4-BE49-F238E27FC236}">
                <a16:creationId xmlns:a16="http://schemas.microsoft.com/office/drawing/2014/main" id="{4C88F5E6-1A4B-4279-ABEF-37FB0515006B}"/>
              </a:ext>
            </a:extLst>
          </p:cNvPr>
          <p:cNvSpPr/>
          <p:nvPr/>
        </p:nvSpPr>
        <p:spPr>
          <a:xfrm>
            <a:off x="6565392" y="4014216"/>
            <a:ext cx="1950720" cy="1338072"/>
          </a:xfrm>
          <a:prstGeom prst="rect">
            <a:avLst/>
          </a:prstGeom>
          <a:solidFill>
            <a:srgbClr val="FFFFFF"/>
          </a:solidFill>
        </p:spPr>
        <p:txBody>
          <a:bodyPr lIns="0" tIns="0" rIns="0" bIns="0">
            <a:noAutofit/>
          </a:bodyPr>
          <a:lstStyle/>
          <a:p>
            <a:pPr indent="0">
              <a:lnSpc>
                <a:spcPct val="133000"/>
              </a:lnSpc>
              <a:defRPr sz="550">
                <a:solidFill>
                  <a:srgbClr val="69686B"/>
                </a:solidFill>
                <a:latin typeface="Franklin Gothic Medium Cond"/>
              </a:defRPr>
            </a:pPr>
            <a:r>
              <a:rPr sz="600" dirty="0"/>
              <a:t>ΑΥΤΌ ΤΟ ΠΙΆΤΟ ΜΕ ΣΌΓΙΑ ΠΟΥ ΈΧΕΙ ΥΠΟΣΤΕΊ ΖΎΜΩΣΗ ΕΊΝΑΙ ΈΝΑ ΣΥΝΗΘΙΣΜΈΝΟ ΠΡΩΙΝΌ ΣΤΗΝ ΙΑΠΩΝΊΑ. ΑΛΛΆ Η ΔΙΑΔΙΚΑΣΊΑ ΖΎΜΩΣΗΣ ΔΕΝ ΕΊΝΑΙ ΌΞΙΝΗ. ΤΑ ΦΑΣΌΛΙΑ ΣΌΓΙΑΣ ΜΑΓΕΙΡΕΎΟΝΤΑΙ ΠΡΏΤΑ ΣΕ ΥΨΗΛΉ ΘΕΡΜΟΚΡΑΣΊΑ ΚΑΙ ΠΊΕΣΗ ΓΙΑ ΝΑ ΣΚΟΤΏΣΟΥΝ ΤΑ ΠΕΡΙΣΣΟΤΕΡΑ ΑΠΟ ΤΑ ΥΠΟΛΟΙΠΑ ΒΑΚΤΗΡΙΑ. ΣΤΗ ΣΥΝΈΧΕΙΑ, ΠΡΟΣΤΊΘΕΝΤΑΙ ΣΤΑ ΖΕΣΤΑ ΦΑΣΟΛΙΑ ΟΙ ΣΠΌΡΟΙ ΑΠΟ ΤΑ ΒΑΚΤΗΡΙΑ BACILLUS SUBTILIS ΠΟΥ ΚΑΤΟΙΚΟΎΝ ΣΤΟ ΧΩΜΑ. ΑΥΤΆ ΤΑ ΒΑΚΤΗΡΙΑΚΆ ΚΎΤΤΑΡΑ ΠΟΥ ΒΡΙΣΚΟΝΤΑΙ ΑΝΕΝΕΡΓΑ ΣΤΟΥΣ ΣΠΟΡΟΥΣ, ΚΑΛΥΜΜΕΝΑ ΜΕ ΜΙΑ ΣΚΛΗΡΗ, ΠΡΟΣΤΑΤΕΥΤΙΚΗ ΕΠΙΚΑΛΥΨΗ, «ΞΥΠΝΟΥΝ» ΚΑΙ ΑΡΧΙΖΟΥΝ ΝΑ ΤΡΕΦΟΝΤΑΙ ΑΠΟ ΤΑ ΦΑΣΟΛΙΑ ΣΟΓΙΑΣ. ΕΚΚΡΊΝΟΥΝ ΜΙΑ ΠΕΡΙΕΡΓΗ, ΠΡΟΣΤΑΤΕΥΤΙΚΗ ΒΙΟΤΑΙΝΙΑ ΑΠΌ ΠΟΛΥΓΛΟΥΤΑΜΙΚΟ, Η ΟΠΟΙΑ ΑΠΟΒΑΛΛΕΙ ΜΟΡΙΑ ΓΛΟΥΤΑΜΙΚΟΥ, ΥΠΕΥΘΥΝΑ ΓΙΑ ΤΗΝ ΑΛΜΥΡΉ ΓΕΎΣΗ ΤΟΥ UMAMI ΣΤΙΣ ΓΛΏΣΣΕΣ ΜΑΣ.</a:t>
            </a:r>
          </a:p>
        </p:txBody>
      </p:sp>
      <p:sp>
        <p:nvSpPr>
          <p:cNvPr id="45" name="Google Shape;359;p16">
            <a:extLst>
              <a:ext uri="{FF2B5EF4-FFF2-40B4-BE49-F238E27FC236}">
                <a16:creationId xmlns:a16="http://schemas.microsoft.com/office/drawing/2014/main" id="{D9937803-2FC8-928A-DFA0-67CB5D865591}"/>
              </a:ext>
            </a:extLst>
          </p:cNvPr>
          <p:cNvSpPr txBox="1">
            <a:spLocks/>
          </p:cNvSpPr>
          <p:nvPr/>
        </p:nvSpPr>
        <p:spPr>
          <a:xfrm>
            <a:off x="308463" y="394791"/>
            <a:ext cx="9642641" cy="63671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1D4F9D"/>
              </a:buClr>
              <a:buSzPts val="4800"/>
              <a:buFont typeface="Arial"/>
              <a:buNone/>
              <a:defRPr sz="4800" b="0" i="0" u="none" strike="noStrike" cap="none">
                <a:solidFill>
                  <a:srgbClr val="1D4F9D"/>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buClr>
                <a:srgbClr val="0C4DA3"/>
              </a:buClr>
              <a:buSzPts val="3600"/>
              <a:defRPr sz="3600" b="1">
                <a:solidFill>
                  <a:srgbClr val="0C4DA3"/>
                </a:solidFill>
              </a:defRPr>
            </a:pPr>
            <a:r>
              <a:rPr lang="el-GR" sz="3600" b="1" dirty="0">
                <a:solidFill>
                  <a:srgbClr val="0C4DA3"/>
                </a:solidFill>
                <a:latin typeface="Calibri" panose="020F0502020204030204" pitchFamily="34" charset="0"/>
                <a:cs typeface="Calibri" panose="020F0502020204030204" pitchFamily="34" charset="0"/>
              </a:rPr>
              <a:t>Ποια είναι η γνώμη σας για αυτή τη δημοσίευση; </a:t>
            </a:r>
          </a:p>
          <a:p>
            <a:pPr marL="0" indent="0">
              <a:lnSpc>
                <a:spcPct val="100000"/>
              </a:lnSpc>
              <a:spcBef>
                <a:spcPts val="720"/>
              </a:spcBef>
              <a:buClr>
                <a:schemeClr val="dk2"/>
              </a:buClr>
              <a:buSzPts val="3600"/>
            </a:pPr>
            <a:endParaRPr lang="el-GR" sz="3600" b="1" dirty="0">
              <a:latin typeface="Calibri" panose="020F0502020204030204" pitchFamily="34" charset="0"/>
              <a:cs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31cacd6e91_0_0"/>
          <p:cNvSpPr txBox="1">
            <a:spLocks noGrp="1"/>
          </p:cNvSpPr>
          <p:nvPr>
            <p:ph type="body" idx="1"/>
          </p:nvPr>
        </p:nvSpPr>
        <p:spPr>
          <a:xfrm>
            <a:off x="172145" y="195419"/>
            <a:ext cx="10945034" cy="43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C4DA3"/>
              </a:buClr>
              <a:buSzPts val="3600"/>
              <a:buNone/>
              <a:defRPr sz="3600" b="1">
                <a:solidFill>
                  <a:srgbClr val="0C4DA3"/>
                </a:solidFill>
              </a:defRPr>
            </a:pPr>
            <a:r>
              <a:rPr lang="el-GR" dirty="0"/>
              <a:t>Ποια είναι η γνώμη σας</a:t>
            </a:r>
            <a:r>
              <a:rPr dirty="0"/>
              <a:t> </a:t>
            </a:r>
            <a:r>
              <a:rPr dirty="0" err="1"/>
              <a:t>γι</a:t>
            </a:r>
            <a:r>
              <a:rPr dirty="0"/>
              <a:t>α αυτήν τη δημοσίευση; </a:t>
            </a:r>
          </a:p>
          <a:p>
            <a:pPr marL="0" lvl="0" indent="0" algn="l" rtl="0">
              <a:lnSpc>
                <a:spcPct val="100000"/>
              </a:lnSpc>
              <a:spcBef>
                <a:spcPts val="720"/>
              </a:spcBef>
              <a:spcAft>
                <a:spcPts val="0"/>
              </a:spcAft>
              <a:buClr>
                <a:schemeClr val="dk2"/>
              </a:buClr>
              <a:buSzPts val="3600"/>
              <a:buNone/>
            </a:pPr>
            <a:endParaRPr sz="2000" b="1" dirty="0"/>
          </a:p>
        </p:txBody>
      </p:sp>
      <p:sp>
        <p:nvSpPr>
          <p:cNvPr id="376" name="Google Shape;376;g131cacd6e91_0_0"/>
          <p:cNvSpPr txBox="1"/>
          <p:nvPr/>
        </p:nvSpPr>
        <p:spPr>
          <a:xfrm>
            <a:off x="8769825" y="6026700"/>
            <a:ext cx="28911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pPr>
            <a:r>
              <a:rPr sz="1200"/>
              <a:t>Πηγή: Λογαριασμός Instagram @FoodUnfolded</a:t>
            </a:r>
            <a:endParaRPr sz="1200" b="0" i="0" u="none" strike="noStrike" cap="none">
              <a:solidFill>
                <a:srgbClr val="000000"/>
              </a:solidFill>
              <a:latin typeface="Arial"/>
              <a:ea typeface="Arial"/>
              <a:cs typeface="Arial"/>
              <a:sym typeface="Arial"/>
            </a:endParaRPr>
          </a:p>
        </p:txBody>
      </p:sp>
      <p:pic>
        <p:nvPicPr>
          <p:cNvPr id="5" name="Рисунок 4">
            <a:extLst>
              <a:ext uri="{FF2B5EF4-FFF2-40B4-BE49-F238E27FC236}">
                <a16:creationId xmlns:a16="http://schemas.microsoft.com/office/drawing/2014/main" id="{E046CF20-97CA-4687-993E-3D024F6300F6}"/>
              </a:ext>
            </a:extLst>
          </p:cNvPr>
          <p:cNvPicPr>
            <a:picLocks noChangeAspect="1"/>
          </p:cNvPicPr>
          <p:nvPr/>
        </p:nvPicPr>
        <p:blipFill>
          <a:blip r:embed="rId3"/>
          <a:stretch>
            <a:fillRect/>
          </a:stretch>
        </p:blipFill>
        <p:spPr>
          <a:xfrm>
            <a:off x="2353056" y="871381"/>
            <a:ext cx="5882640" cy="5791200"/>
          </a:xfrm>
          <a:prstGeom prst="rect">
            <a:avLst/>
          </a:prstGeom>
        </p:spPr>
      </p:pic>
      <p:sp>
        <p:nvSpPr>
          <p:cNvPr id="6" name="Прямоугольник 5">
            <a:extLst>
              <a:ext uri="{FF2B5EF4-FFF2-40B4-BE49-F238E27FC236}">
                <a16:creationId xmlns:a16="http://schemas.microsoft.com/office/drawing/2014/main" id="{3AD66270-3EA3-49F4-826C-0B9CA4258BD4}"/>
              </a:ext>
            </a:extLst>
          </p:cNvPr>
          <p:cNvSpPr/>
          <p:nvPr/>
        </p:nvSpPr>
        <p:spPr>
          <a:xfrm>
            <a:off x="3048000" y="1213104"/>
            <a:ext cx="4718304" cy="722376"/>
          </a:xfrm>
          <a:prstGeom prst="rect">
            <a:avLst/>
          </a:prstGeom>
          <a:solidFill>
            <a:srgbClr val="27262B"/>
          </a:solidFill>
        </p:spPr>
        <p:txBody>
          <a:bodyPr lIns="0" tIns="0" rIns="0" bIns="0">
            <a:noAutofit/>
          </a:bodyPr>
          <a:lstStyle/>
          <a:p>
            <a:pPr indent="0">
              <a:spcAft>
                <a:spcPts val="630"/>
              </a:spcAft>
              <a:defRPr sz="2100">
                <a:solidFill>
                  <a:srgbClr val="FFFFFF"/>
                </a:solidFill>
                <a:latin typeface="Arial"/>
              </a:defRPr>
            </a:pPr>
            <a:r>
              <a:rPr sz="2000"/>
              <a:t>Βιοδιαθεσιμότητα των πρωτεϊνών</a:t>
            </a:r>
          </a:p>
          <a:p>
            <a:pPr indent="0">
              <a:defRPr sz="1400" i="1">
                <a:solidFill>
                  <a:srgbClr val="FFFFFF"/>
                </a:solidFill>
                <a:latin typeface="Times New Roman"/>
              </a:defRPr>
            </a:pPr>
            <a:r>
              <a:rPr sz="1200"/>
              <a:t>Από ποια τρόφιμα απορροφά το σώμα μας τις περισσότερες πρωτεΐνες;</a:t>
            </a:r>
          </a:p>
        </p:txBody>
      </p:sp>
      <p:sp>
        <p:nvSpPr>
          <p:cNvPr id="7" name="Прямоугольник 6">
            <a:extLst>
              <a:ext uri="{FF2B5EF4-FFF2-40B4-BE49-F238E27FC236}">
                <a16:creationId xmlns:a16="http://schemas.microsoft.com/office/drawing/2014/main" id="{22063598-A844-4037-AA34-1E7AF30B7956}"/>
              </a:ext>
            </a:extLst>
          </p:cNvPr>
          <p:cNvSpPr/>
          <p:nvPr/>
        </p:nvSpPr>
        <p:spPr>
          <a:xfrm>
            <a:off x="3852672" y="2478024"/>
            <a:ext cx="1527048" cy="182880"/>
          </a:xfrm>
          <a:prstGeom prst="rect">
            <a:avLst/>
          </a:prstGeom>
          <a:solidFill>
            <a:srgbClr val="7E687D"/>
          </a:solidFill>
        </p:spPr>
        <p:txBody>
          <a:bodyPr wrap="none" lIns="0" tIns="0" rIns="0" bIns="0">
            <a:noAutofit/>
          </a:bodyPr>
          <a:lstStyle/>
          <a:p>
            <a:pPr indent="0">
              <a:defRPr sz="950" i="1">
                <a:solidFill>
                  <a:srgbClr val="FFFFFF"/>
                </a:solidFill>
                <a:latin typeface="Times New Roman"/>
              </a:defRPr>
            </a:pPr>
            <a:r>
              <a:rPr sz="900"/>
              <a:t>Αγελαδινό γάλα, πρωτεΐνη σόγιας, αυγό</a:t>
            </a:r>
          </a:p>
        </p:txBody>
      </p:sp>
      <p:sp>
        <p:nvSpPr>
          <p:cNvPr id="8" name="Прямоугольник 7">
            <a:extLst>
              <a:ext uri="{FF2B5EF4-FFF2-40B4-BE49-F238E27FC236}">
                <a16:creationId xmlns:a16="http://schemas.microsoft.com/office/drawing/2014/main" id="{AA6C2521-2DE4-4554-B201-D93D61C7728C}"/>
              </a:ext>
            </a:extLst>
          </p:cNvPr>
          <p:cNvSpPr/>
          <p:nvPr/>
        </p:nvSpPr>
        <p:spPr>
          <a:xfrm>
            <a:off x="3855720" y="2859024"/>
            <a:ext cx="341376" cy="167640"/>
          </a:xfrm>
          <a:prstGeom prst="rect">
            <a:avLst/>
          </a:prstGeom>
          <a:solidFill>
            <a:srgbClr val="7E687D"/>
          </a:solidFill>
        </p:spPr>
        <p:txBody>
          <a:bodyPr wrap="none" lIns="0" tIns="0" rIns="0" bIns="0">
            <a:noAutofit/>
          </a:bodyPr>
          <a:lstStyle/>
          <a:p>
            <a:pPr indent="0">
              <a:defRPr sz="950" i="1">
                <a:solidFill>
                  <a:srgbClr val="FFFFFF"/>
                </a:solidFill>
                <a:latin typeface="Times New Roman"/>
              </a:defRPr>
            </a:pPr>
            <a:r>
              <a:rPr sz="900" dirty="0" err="1"/>
              <a:t>Βόειο</a:t>
            </a:r>
            <a:r>
              <a:rPr sz="900" dirty="0"/>
              <a:t> </a:t>
            </a:r>
            <a:r>
              <a:rPr sz="900" dirty="0" err="1"/>
              <a:t>κρέ</a:t>
            </a:r>
            <a:r>
              <a:rPr sz="900" dirty="0"/>
              <a:t>ας</a:t>
            </a:r>
          </a:p>
        </p:txBody>
      </p:sp>
      <p:sp>
        <p:nvSpPr>
          <p:cNvPr id="9" name="Прямоугольник 8">
            <a:extLst>
              <a:ext uri="{FF2B5EF4-FFF2-40B4-BE49-F238E27FC236}">
                <a16:creationId xmlns:a16="http://schemas.microsoft.com/office/drawing/2014/main" id="{30AEF14F-9880-4990-ADD4-320C01B26FB8}"/>
              </a:ext>
            </a:extLst>
          </p:cNvPr>
          <p:cNvSpPr/>
          <p:nvPr/>
        </p:nvSpPr>
        <p:spPr>
          <a:xfrm>
            <a:off x="3890772" y="3252216"/>
            <a:ext cx="271272" cy="161544"/>
          </a:xfrm>
          <a:prstGeom prst="rect">
            <a:avLst/>
          </a:prstGeom>
          <a:solidFill>
            <a:srgbClr val="7E687D"/>
          </a:solidFill>
        </p:spPr>
        <p:txBody>
          <a:bodyPr wrap="none" lIns="0" tIns="0" rIns="0" bIns="0">
            <a:noAutofit/>
          </a:bodyPr>
          <a:lstStyle/>
          <a:p>
            <a:pPr indent="0">
              <a:defRPr sz="950" i="1">
                <a:solidFill>
                  <a:srgbClr val="FFFFFF"/>
                </a:solidFill>
                <a:latin typeface="Times New Roman"/>
              </a:defRPr>
            </a:pPr>
            <a:r>
              <a:rPr sz="900" dirty="0" err="1"/>
              <a:t>Σόγι</a:t>
            </a:r>
            <a:r>
              <a:rPr sz="900" dirty="0"/>
              <a:t>α</a:t>
            </a:r>
          </a:p>
        </p:txBody>
      </p:sp>
      <p:sp>
        <p:nvSpPr>
          <p:cNvPr id="10" name="Прямоугольник 9">
            <a:extLst>
              <a:ext uri="{FF2B5EF4-FFF2-40B4-BE49-F238E27FC236}">
                <a16:creationId xmlns:a16="http://schemas.microsoft.com/office/drawing/2014/main" id="{4C00C2FE-98D9-4E0C-8D76-5507C420B200}"/>
              </a:ext>
            </a:extLst>
          </p:cNvPr>
          <p:cNvSpPr/>
          <p:nvPr/>
        </p:nvSpPr>
        <p:spPr>
          <a:xfrm>
            <a:off x="3852672" y="3607308"/>
            <a:ext cx="978408" cy="146304"/>
          </a:xfrm>
          <a:prstGeom prst="rect">
            <a:avLst/>
          </a:prstGeom>
          <a:solidFill>
            <a:srgbClr val="7E687D"/>
          </a:solidFill>
        </p:spPr>
        <p:txBody>
          <a:bodyPr wrap="none" lIns="0" tIns="0" rIns="0" bIns="0">
            <a:noAutofit/>
          </a:bodyPr>
          <a:lstStyle/>
          <a:p>
            <a:pPr indent="0">
              <a:defRPr sz="950" i="1">
                <a:solidFill>
                  <a:srgbClr val="FFFFFF"/>
                </a:solidFill>
                <a:latin typeface="Times New Roman"/>
              </a:defRPr>
            </a:pPr>
            <a:r>
              <a:rPr sz="900" dirty="0"/>
              <a:t>Καθα</a:t>
            </a:r>
            <a:r>
              <a:rPr sz="900" dirty="0" err="1"/>
              <a:t>ρή</a:t>
            </a:r>
            <a:r>
              <a:rPr sz="900" dirty="0"/>
              <a:t> π</a:t>
            </a:r>
            <a:r>
              <a:rPr sz="900" dirty="0" err="1"/>
              <a:t>ρωτεΐνη</a:t>
            </a:r>
            <a:r>
              <a:rPr sz="900" dirty="0"/>
              <a:t> αρα</a:t>
            </a:r>
            <a:r>
              <a:rPr sz="900" dirty="0" err="1"/>
              <a:t>κά</a:t>
            </a:r>
            <a:endParaRPr sz="900" dirty="0"/>
          </a:p>
        </p:txBody>
      </p:sp>
      <p:sp>
        <p:nvSpPr>
          <p:cNvPr id="11" name="Прямоугольник 10">
            <a:extLst>
              <a:ext uri="{FF2B5EF4-FFF2-40B4-BE49-F238E27FC236}">
                <a16:creationId xmlns:a16="http://schemas.microsoft.com/office/drawing/2014/main" id="{CA4BFD26-0891-4975-B13B-365F138F4AC3}"/>
              </a:ext>
            </a:extLst>
          </p:cNvPr>
          <p:cNvSpPr/>
          <p:nvPr/>
        </p:nvSpPr>
        <p:spPr>
          <a:xfrm>
            <a:off x="3781044" y="4006596"/>
            <a:ext cx="1304544" cy="152400"/>
          </a:xfrm>
          <a:prstGeom prst="rect">
            <a:avLst/>
          </a:prstGeom>
          <a:solidFill>
            <a:srgbClr val="7E687D"/>
          </a:solidFill>
        </p:spPr>
        <p:txBody>
          <a:bodyPr wrap="none" lIns="0" tIns="0" rIns="0" bIns="0">
            <a:noAutofit/>
          </a:bodyPr>
          <a:lstStyle/>
          <a:p>
            <a:pPr indent="0">
              <a:defRPr sz="950" i="1">
                <a:solidFill>
                  <a:srgbClr val="FFFFFF"/>
                </a:solidFill>
                <a:latin typeface="Times New Roman"/>
              </a:defRPr>
            </a:pPr>
            <a:r>
              <a:rPr sz="900" dirty="0" err="1"/>
              <a:t>Ρε</a:t>
            </a:r>
            <a:r>
              <a:rPr sz="900" dirty="0"/>
              <a:t>βίθια και φασόλια edamame</a:t>
            </a:r>
          </a:p>
        </p:txBody>
      </p:sp>
      <p:sp>
        <p:nvSpPr>
          <p:cNvPr id="12" name="Прямоугольник 11">
            <a:extLst>
              <a:ext uri="{FF2B5EF4-FFF2-40B4-BE49-F238E27FC236}">
                <a16:creationId xmlns:a16="http://schemas.microsoft.com/office/drawing/2014/main" id="{84354AA8-7564-4188-9640-0A0E3802FF24}"/>
              </a:ext>
            </a:extLst>
          </p:cNvPr>
          <p:cNvSpPr/>
          <p:nvPr/>
        </p:nvSpPr>
        <p:spPr>
          <a:xfrm>
            <a:off x="3810000" y="4373880"/>
            <a:ext cx="1246632" cy="158496"/>
          </a:xfrm>
          <a:prstGeom prst="rect">
            <a:avLst/>
          </a:prstGeom>
          <a:solidFill>
            <a:srgbClr val="7E687D"/>
          </a:solidFill>
        </p:spPr>
        <p:txBody>
          <a:bodyPr wrap="none" lIns="0" tIns="0" rIns="0" bIns="0">
            <a:noAutofit/>
          </a:bodyPr>
          <a:lstStyle/>
          <a:p>
            <a:pPr indent="0">
              <a:defRPr sz="950" i="1">
                <a:solidFill>
                  <a:srgbClr val="FFFFFF"/>
                </a:solidFill>
                <a:latin typeface="Times New Roman"/>
              </a:defRPr>
            </a:pPr>
            <a:r>
              <a:rPr sz="900" dirty="0" err="1"/>
              <a:t>Άλλ</a:t>
            </a:r>
            <a:r>
              <a:rPr sz="900" dirty="0"/>
              <a:t>α όσπρια και φακές</a:t>
            </a:r>
          </a:p>
        </p:txBody>
      </p:sp>
      <p:sp>
        <p:nvSpPr>
          <p:cNvPr id="13" name="Прямоугольник 12">
            <a:extLst>
              <a:ext uri="{FF2B5EF4-FFF2-40B4-BE49-F238E27FC236}">
                <a16:creationId xmlns:a16="http://schemas.microsoft.com/office/drawing/2014/main" id="{41D699E6-5349-46D0-8AE1-01B77A720B61}"/>
              </a:ext>
            </a:extLst>
          </p:cNvPr>
          <p:cNvSpPr/>
          <p:nvPr/>
        </p:nvSpPr>
        <p:spPr>
          <a:xfrm>
            <a:off x="3819144" y="4739640"/>
            <a:ext cx="432816" cy="143256"/>
          </a:xfrm>
          <a:prstGeom prst="rect">
            <a:avLst/>
          </a:prstGeom>
          <a:solidFill>
            <a:srgbClr val="7E687D"/>
          </a:solidFill>
        </p:spPr>
        <p:txBody>
          <a:bodyPr wrap="none" lIns="0" tIns="0" rIns="0" bIns="0">
            <a:noAutofit/>
          </a:bodyPr>
          <a:lstStyle/>
          <a:p>
            <a:pPr indent="0">
              <a:defRPr sz="950" i="1">
                <a:solidFill>
                  <a:srgbClr val="FFFFFF"/>
                </a:solidFill>
                <a:latin typeface="Times New Roman"/>
              </a:defRPr>
            </a:pPr>
            <a:r>
              <a:rPr sz="900" dirty="0" err="1"/>
              <a:t>Γρύλος</a:t>
            </a:r>
            <a:endParaRPr sz="900" dirty="0"/>
          </a:p>
        </p:txBody>
      </p:sp>
      <p:sp>
        <p:nvSpPr>
          <p:cNvPr id="14" name="Прямоугольник 13">
            <a:extLst>
              <a:ext uri="{FF2B5EF4-FFF2-40B4-BE49-F238E27FC236}">
                <a16:creationId xmlns:a16="http://schemas.microsoft.com/office/drawing/2014/main" id="{FD73DB55-EBE3-4B66-959E-54C542023ACD}"/>
              </a:ext>
            </a:extLst>
          </p:cNvPr>
          <p:cNvSpPr/>
          <p:nvPr/>
        </p:nvSpPr>
        <p:spPr>
          <a:xfrm>
            <a:off x="3810000" y="5111496"/>
            <a:ext cx="481584" cy="140208"/>
          </a:xfrm>
          <a:prstGeom prst="rect">
            <a:avLst/>
          </a:prstGeom>
          <a:solidFill>
            <a:srgbClr val="7E687D"/>
          </a:solidFill>
        </p:spPr>
        <p:txBody>
          <a:bodyPr wrap="none" lIns="0" tIns="0" rIns="0" bIns="0">
            <a:noAutofit/>
          </a:bodyPr>
          <a:lstStyle/>
          <a:p>
            <a:pPr indent="0">
              <a:defRPr sz="950" i="1">
                <a:solidFill>
                  <a:srgbClr val="FFFFFF"/>
                </a:solidFill>
                <a:latin typeface="Times New Roman"/>
              </a:defRPr>
            </a:pPr>
            <a:r>
              <a:rPr sz="900" dirty="0" err="1"/>
              <a:t>Φιστίκι</a:t>
            </a:r>
            <a:r>
              <a:rPr sz="900" dirty="0"/>
              <a:t>α</a:t>
            </a:r>
          </a:p>
        </p:txBody>
      </p:sp>
      <p:sp>
        <p:nvSpPr>
          <p:cNvPr id="15" name="Прямоугольник 14">
            <a:extLst>
              <a:ext uri="{FF2B5EF4-FFF2-40B4-BE49-F238E27FC236}">
                <a16:creationId xmlns:a16="http://schemas.microsoft.com/office/drawing/2014/main" id="{498360F4-64DA-4071-9F89-3D438CC4E8D4}"/>
              </a:ext>
            </a:extLst>
          </p:cNvPr>
          <p:cNvSpPr/>
          <p:nvPr/>
        </p:nvSpPr>
        <p:spPr>
          <a:xfrm>
            <a:off x="3837432" y="5507562"/>
            <a:ext cx="408432" cy="167640"/>
          </a:xfrm>
          <a:prstGeom prst="rect">
            <a:avLst/>
          </a:prstGeom>
          <a:solidFill>
            <a:srgbClr val="7E687D"/>
          </a:solidFill>
        </p:spPr>
        <p:txBody>
          <a:bodyPr wrap="none" lIns="0" tIns="0" rIns="0" bIns="0">
            <a:noAutofit/>
          </a:bodyPr>
          <a:lstStyle/>
          <a:p>
            <a:pPr indent="0">
              <a:defRPr sz="950" i="1">
                <a:solidFill>
                  <a:srgbClr val="FFFFFF"/>
                </a:solidFill>
                <a:latin typeface="Times New Roman"/>
              </a:defRPr>
            </a:pPr>
            <a:r>
              <a:rPr sz="900" dirty="0" err="1"/>
              <a:t>Σιτάρι</a:t>
            </a:r>
            <a:endParaRPr sz="900" dirty="0"/>
          </a:p>
        </p:txBody>
      </p:sp>
      <p:sp>
        <p:nvSpPr>
          <p:cNvPr id="16" name="Прямоугольник 15">
            <a:extLst>
              <a:ext uri="{FF2B5EF4-FFF2-40B4-BE49-F238E27FC236}">
                <a16:creationId xmlns:a16="http://schemas.microsoft.com/office/drawing/2014/main" id="{AA956FFF-5F4B-4EAD-AC30-B151927C4D73}"/>
              </a:ext>
            </a:extLst>
          </p:cNvPr>
          <p:cNvSpPr/>
          <p:nvPr/>
        </p:nvSpPr>
        <p:spPr>
          <a:xfrm>
            <a:off x="3840480" y="5925312"/>
            <a:ext cx="2508504" cy="353568"/>
          </a:xfrm>
          <a:prstGeom prst="rect">
            <a:avLst/>
          </a:prstGeom>
          <a:solidFill>
            <a:srgbClr val="27262B"/>
          </a:solidFill>
        </p:spPr>
        <p:txBody>
          <a:bodyPr lIns="0" tIns="0" rIns="0" bIns="0">
            <a:noAutofit/>
          </a:bodyPr>
          <a:lstStyle/>
          <a:p>
            <a:pPr indent="0">
              <a:spcAft>
                <a:spcPts val="210"/>
              </a:spcAft>
              <a:defRPr sz="800" b="1">
                <a:solidFill>
                  <a:srgbClr val="FFFFFF"/>
                </a:solidFill>
                <a:latin typeface="Arial"/>
              </a:defRPr>
            </a:pPr>
            <a:r>
              <a:rPr sz="700"/>
              <a:t>*Διορθωμένη βαθμολογία πεπτικότητας αμινοξέων πρωτεΐνης</a:t>
            </a:r>
          </a:p>
          <a:p>
            <a:pPr indent="0">
              <a:defRPr sz="800">
                <a:latin typeface="Arial"/>
              </a:defRPr>
            </a:pPr>
            <a:r>
              <a:rPr sz="700">
                <a:solidFill>
                  <a:srgbClr val="D1D1D2"/>
                </a:solidFill>
              </a:rPr>
              <a:t>(Σε </a:t>
            </a:r>
            <a:r>
              <a:rPr sz="700">
                <a:solidFill>
                  <a:srgbClr val="FFFFFF"/>
                </a:solidFill>
              </a:rPr>
              <a:t>αυτόν τον </a:t>
            </a:r>
            <a:r>
              <a:rPr sz="700">
                <a:solidFill>
                  <a:srgbClr val="D1D1D2"/>
                </a:solidFill>
              </a:rPr>
              <a:t>πίνακα αποτελεσμάτων, το 1,00 είναι </a:t>
            </a:r>
            <a:r>
              <a:rPr sz="700">
                <a:solidFill>
                  <a:srgbClr val="FFFFFF"/>
                </a:solidFill>
              </a:rPr>
              <a:t>η </a:t>
            </a:r>
            <a:r>
              <a:rPr sz="700">
                <a:solidFill>
                  <a:srgbClr val="D1D1D2"/>
                </a:solidFill>
              </a:rPr>
              <a:t>υψηλότερη τιμή)</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139976a6555_0_570"/>
          <p:cNvSpPr txBox="1">
            <a:spLocks noGrp="1"/>
          </p:cNvSpPr>
          <p:nvPr>
            <p:ph type="body" idx="1"/>
          </p:nvPr>
        </p:nvSpPr>
        <p:spPr>
          <a:xfrm>
            <a:off x="347663" y="541337"/>
            <a:ext cx="3518484" cy="112704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800"/>
              <a:buNone/>
            </a:pPr>
            <a:r>
              <a:rPr lang="el-GR" sz="3600" dirty="0">
                <a:solidFill>
                  <a:schemeClr val="lt1"/>
                </a:solidFill>
                <a:latin typeface="Calibri" panose="020F0502020204030204" pitchFamily="34" charset="0"/>
                <a:cs typeface="Calibri" panose="020F0502020204030204" pitchFamily="34" charset="0"/>
              </a:rPr>
              <a:t>Θέματα παρουσίασης</a:t>
            </a:r>
            <a:endParaRPr sz="3600" dirty="0">
              <a:latin typeface="Calibri" panose="020F0502020204030204" pitchFamily="34" charset="0"/>
              <a:cs typeface="Calibri" panose="020F0502020204030204" pitchFamily="34" charset="0"/>
            </a:endParaRPr>
          </a:p>
        </p:txBody>
      </p:sp>
      <p:sp>
        <p:nvSpPr>
          <p:cNvPr id="382" name="Google Shape;382;g139976a6555_0_570"/>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383" name="Google Shape;383;g139976a6555_0_570"/>
          <p:cNvPicPr preferRelativeResize="0">
            <a:picLocks noGrp="1"/>
          </p:cNvPicPr>
          <p:nvPr>
            <p:ph type="pic" idx="2"/>
          </p:nvPr>
        </p:nvPicPr>
        <p:blipFill rotWithShape="1">
          <a:blip r:embed="rId3">
            <a:alphaModFix/>
          </a:blip>
          <a:srcRect/>
          <a:stretch/>
        </p:blipFill>
        <p:spPr>
          <a:xfrm>
            <a:off x="6229889" y="4282450"/>
            <a:ext cx="3456300" cy="2073900"/>
          </a:xfrm>
          <a:prstGeom prst="round2DiagRect">
            <a:avLst>
              <a:gd name="adj1" fmla="val 12259"/>
              <a:gd name="adj2" fmla="val 0"/>
            </a:avLst>
          </a:prstGeom>
          <a:noFill/>
          <a:ln>
            <a:noFill/>
          </a:ln>
        </p:spPr>
      </p:pic>
      <p:sp>
        <p:nvSpPr>
          <p:cNvPr id="4" name="Google Shape;187;p2">
            <a:extLst>
              <a:ext uri="{FF2B5EF4-FFF2-40B4-BE49-F238E27FC236}">
                <a16:creationId xmlns:a16="http://schemas.microsoft.com/office/drawing/2014/main" id="{E356A283-344D-73A9-AA0B-6F8D1EC58116}"/>
              </a:ext>
            </a:extLst>
          </p:cNvPr>
          <p:cNvSpPr txBox="1">
            <a:spLocks/>
          </p:cNvSpPr>
          <p:nvPr/>
        </p:nvSpPr>
        <p:spPr>
          <a:xfrm>
            <a:off x="4248811" y="1269167"/>
            <a:ext cx="7595526" cy="301328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9388" indent="-179388">
              <a:lnSpc>
                <a:spcPct val="150000"/>
              </a:lnSpc>
              <a:buSzPts val="2800"/>
              <a:buFont typeface="Arial"/>
              <a:buChar char="•"/>
              <a:defRPr sz="2800"/>
            </a:pPr>
            <a:r>
              <a:rPr lang="el-GR" sz="2800" dirty="0"/>
              <a:t>Τι είναι η επικοινωνία;</a:t>
            </a:r>
          </a:p>
          <a:p>
            <a:pPr marL="179388" indent="-179388">
              <a:lnSpc>
                <a:spcPct val="150000"/>
              </a:lnSpc>
              <a:spcBef>
                <a:spcPts val="560"/>
              </a:spcBef>
              <a:buSzPts val="2800"/>
              <a:buFont typeface="Arial"/>
              <a:buChar char="•"/>
              <a:defRPr sz="2800"/>
            </a:pPr>
            <a:r>
              <a:rPr lang="el-GR" sz="2800" dirty="0"/>
              <a:t>Τι είναι η επιστημονική επικοινωνία;</a:t>
            </a:r>
          </a:p>
          <a:p>
            <a:pPr marL="179388" indent="-179388">
              <a:lnSpc>
                <a:spcPct val="150000"/>
              </a:lnSpc>
              <a:spcBef>
                <a:spcPts val="560"/>
              </a:spcBef>
              <a:buSzPts val="2800"/>
              <a:buFont typeface="Arial"/>
              <a:buChar char="•"/>
              <a:defRPr sz="2800"/>
            </a:pPr>
            <a:r>
              <a:rPr lang="el-GR" sz="2800" dirty="0"/>
              <a:t>Εργαλεία για αποτελεσματική επιστημονική επικοινωνία</a:t>
            </a:r>
          </a:p>
          <a:p>
            <a:pPr marL="179388" indent="-1584">
              <a:lnSpc>
                <a:spcPct val="150000"/>
              </a:lnSpc>
              <a:spcBef>
                <a:spcPts val="560"/>
              </a:spcBef>
              <a:buSzPts val="2800"/>
            </a:pPr>
            <a:endParaRPr lang="el-GR" sz="2800" dirty="0"/>
          </a:p>
          <a:p>
            <a:pPr marL="179388" indent="-1584">
              <a:lnSpc>
                <a:spcPct val="150000"/>
              </a:lnSpc>
              <a:spcBef>
                <a:spcPts val="560"/>
              </a:spcBef>
              <a:buSzPts val="2800"/>
            </a:pPr>
            <a:endParaRPr lang="el-GR" sz="2800" dirty="0"/>
          </a:p>
          <a:p>
            <a:pPr marL="179388" indent="-1584">
              <a:lnSpc>
                <a:spcPct val="113000"/>
              </a:lnSpc>
              <a:spcBef>
                <a:spcPts val="560"/>
              </a:spcBef>
              <a:buClr>
                <a:schemeClr val="dk2"/>
              </a:buClr>
              <a:buSzPts val="2800"/>
            </a:pPr>
            <a:endParaRPr lang="el-G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g139976a6555_0_104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581" name="Google Shape;581;g139976a6555_0_1044"/>
          <p:cNvPicPr preferRelativeResize="0">
            <a:picLocks noGrp="1"/>
          </p:cNvPicPr>
          <p:nvPr>
            <p:ph type="pic" idx="2"/>
          </p:nvPr>
        </p:nvPicPr>
        <p:blipFill rotWithShape="1">
          <a:blip r:embed="rId3">
            <a:alphaModFix/>
          </a:blip>
          <a:srcRect/>
          <a:stretch/>
        </p:blipFill>
        <p:spPr>
          <a:xfrm>
            <a:off x="8459318" y="2627135"/>
            <a:ext cx="3456300" cy="2073900"/>
          </a:xfrm>
          <a:prstGeom prst="round2DiagRect">
            <a:avLst>
              <a:gd name="adj1" fmla="val 12259"/>
              <a:gd name="adj2" fmla="val 0"/>
            </a:avLst>
          </a:prstGeom>
          <a:noFill/>
          <a:ln>
            <a:noFill/>
          </a:ln>
        </p:spPr>
      </p:pic>
      <p:sp>
        <p:nvSpPr>
          <p:cNvPr id="4" name="Google Shape;382;p18">
            <a:extLst>
              <a:ext uri="{FF2B5EF4-FFF2-40B4-BE49-F238E27FC236}">
                <a16:creationId xmlns:a16="http://schemas.microsoft.com/office/drawing/2014/main" id="{1DBACE92-A89B-5E67-B830-9819AB6D07A4}"/>
              </a:ext>
            </a:extLst>
          </p:cNvPr>
          <p:cNvSpPr txBox="1">
            <a:spLocks noGrp="1"/>
          </p:cNvSpPr>
          <p:nvPr>
            <p:ph type="body" idx="1"/>
          </p:nvPr>
        </p:nvSpPr>
        <p:spPr>
          <a:xfrm>
            <a:off x="2461345" y="539820"/>
            <a:ext cx="8496900" cy="8592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C4DA3"/>
              </a:buClr>
              <a:buSzPts val="3600"/>
              <a:buNone/>
              <a:defRPr sz="3600" b="1">
                <a:solidFill>
                  <a:srgbClr val="0C4DA3"/>
                </a:solidFill>
              </a:defRPr>
            </a:pPr>
            <a:r>
              <a:rPr dirty="0" err="1">
                <a:latin typeface="Calibri" panose="020F0502020204030204" pitchFamily="34" charset="0"/>
                <a:cs typeface="Calibri" panose="020F0502020204030204" pitchFamily="34" charset="0"/>
              </a:rPr>
              <a:t>Περίληψη</a:t>
            </a:r>
            <a:r>
              <a:rPr dirty="0">
                <a:latin typeface="Calibri" panose="020F0502020204030204" pitchFamily="34" charset="0"/>
                <a:cs typeface="Calibri" panose="020F0502020204030204" pitchFamily="34" charset="0"/>
              </a:rPr>
              <a:t>: </a:t>
            </a:r>
            <a:r>
              <a:rPr dirty="0" err="1">
                <a:latin typeface="Calibri" panose="020F0502020204030204" pitchFamily="34" charset="0"/>
                <a:cs typeface="Calibri" panose="020F0502020204030204" pitchFamily="34" charset="0"/>
              </a:rPr>
              <a:t>Τι</a:t>
            </a:r>
            <a:r>
              <a:rPr dirty="0">
                <a:latin typeface="Calibri" panose="020F0502020204030204" pitchFamily="34" charset="0"/>
                <a:cs typeface="Calibri" panose="020F0502020204030204" pitchFamily="34" charset="0"/>
              </a:rPr>
              <a:t> </a:t>
            </a:r>
            <a:r>
              <a:rPr dirty="0" err="1">
                <a:latin typeface="Calibri" panose="020F0502020204030204" pitchFamily="34" charset="0"/>
                <a:cs typeface="Calibri" panose="020F0502020204030204" pitchFamily="34" charset="0"/>
              </a:rPr>
              <a:t>συζητήσ</a:t>
            </a:r>
            <a:r>
              <a:rPr dirty="0">
                <a:latin typeface="Calibri" panose="020F0502020204030204" pitchFamily="34" charset="0"/>
                <a:cs typeface="Calibri" panose="020F0502020204030204" pitchFamily="34" charset="0"/>
              </a:rPr>
              <a:t>αμε σήμερα; </a:t>
            </a:r>
          </a:p>
          <a:p>
            <a:pPr marL="0" lvl="0" indent="0" algn="l" rtl="0">
              <a:lnSpc>
                <a:spcPct val="100000"/>
              </a:lnSpc>
              <a:spcBef>
                <a:spcPts val="720"/>
              </a:spcBef>
              <a:spcAft>
                <a:spcPts val="0"/>
              </a:spcAft>
              <a:buClr>
                <a:schemeClr val="dk2"/>
              </a:buClr>
              <a:buSzPts val="3600"/>
              <a:buNone/>
            </a:pPr>
            <a:endParaRPr sz="3600" b="1" dirty="0">
              <a:latin typeface="Calibri" panose="020F0502020204030204" pitchFamily="34" charset="0"/>
              <a:cs typeface="Calibri" panose="020F0502020204030204" pitchFamily="34" charset="0"/>
            </a:endParaRPr>
          </a:p>
        </p:txBody>
      </p:sp>
      <p:sp>
        <p:nvSpPr>
          <p:cNvPr id="9" name="Google Shape;383;p18">
            <a:extLst>
              <a:ext uri="{FF2B5EF4-FFF2-40B4-BE49-F238E27FC236}">
                <a16:creationId xmlns:a16="http://schemas.microsoft.com/office/drawing/2014/main" id="{7502D1D2-6D2C-D22B-E54A-86621A58B063}"/>
              </a:ext>
            </a:extLst>
          </p:cNvPr>
          <p:cNvSpPr txBox="1">
            <a:spLocks/>
          </p:cNvSpPr>
          <p:nvPr/>
        </p:nvSpPr>
        <p:spPr>
          <a:xfrm>
            <a:off x="467944" y="1947136"/>
            <a:ext cx="9133255" cy="36333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9388" indent="-179388">
              <a:lnSpc>
                <a:spcPct val="150000"/>
              </a:lnSpc>
              <a:buSzPts val="2800"/>
              <a:buFont typeface="Arial"/>
              <a:buChar char="•"/>
              <a:defRPr sz="2800"/>
            </a:pPr>
            <a:r>
              <a:rPr lang="el-GR" sz="2200" dirty="0"/>
              <a:t> Η επιστήμη στην καθημερινή ζωή</a:t>
            </a:r>
          </a:p>
          <a:p>
            <a:pPr marL="179388" indent="-179388">
              <a:lnSpc>
                <a:spcPct val="150000"/>
              </a:lnSpc>
              <a:spcBef>
                <a:spcPts val="560"/>
              </a:spcBef>
              <a:buSzPts val="2800"/>
              <a:buFont typeface="Arial"/>
              <a:buChar char="•"/>
              <a:defRPr sz="2800"/>
            </a:pPr>
            <a:r>
              <a:rPr lang="el-GR" sz="2200" dirty="0"/>
              <a:t> Τι είναι η επικοινωνία και ποια διαφορετικά είδη επικοινωνίας υπάρχουν;</a:t>
            </a:r>
          </a:p>
          <a:p>
            <a:pPr marL="179388" indent="-179388">
              <a:lnSpc>
                <a:spcPct val="150000"/>
              </a:lnSpc>
              <a:spcBef>
                <a:spcPts val="560"/>
              </a:spcBef>
              <a:buSzPts val="2800"/>
              <a:buFont typeface="Arial"/>
              <a:buChar char="•"/>
              <a:defRPr sz="2800"/>
            </a:pPr>
            <a:r>
              <a:rPr lang="el-GR" sz="2200" dirty="0"/>
              <a:t> Τι είναι η επιστημονική επικοινωνία;</a:t>
            </a:r>
          </a:p>
          <a:p>
            <a:pPr marL="179388" indent="-179388">
              <a:lnSpc>
                <a:spcPct val="150000"/>
              </a:lnSpc>
              <a:spcBef>
                <a:spcPts val="560"/>
              </a:spcBef>
              <a:buSzPts val="2800"/>
              <a:buFont typeface="Arial"/>
              <a:buChar char="•"/>
              <a:defRPr sz="2800"/>
            </a:pPr>
            <a:r>
              <a:rPr lang="el-GR" sz="2200" dirty="0"/>
              <a:t> Ποιος πρέπει να αναλαμβάνει την επιστημονική επικοινωνία και γιατί; </a:t>
            </a:r>
          </a:p>
          <a:p>
            <a:pPr marL="179388" indent="-179388">
              <a:lnSpc>
                <a:spcPct val="150000"/>
              </a:lnSpc>
              <a:spcBef>
                <a:spcPts val="560"/>
              </a:spcBef>
              <a:buSzPts val="2800"/>
              <a:buFont typeface="Arial"/>
              <a:buChar char="•"/>
              <a:defRPr sz="2800"/>
            </a:pPr>
            <a:r>
              <a:rPr lang="el-GR" sz="2200" dirty="0"/>
              <a:t> Εργαλεία για την αποτελεσματική επιστημονική επικοινωνία.</a:t>
            </a:r>
          </a:p>
          <a:p>
            <a:pPr marL="179388" indent="-1584">
              <a:lnSpc>
                <a:spcPct val="150000"/>
              </a:lnSpc>
              <a:spcBef>
                <a:spcPts val="560"/>
              </a:spcBef>
              <a:buSzPts val="2800"/>
            </a:pPr>
            <a:endParaRPr lang="el-GR" sz="2200" dirty="0"/>
          </a:p>
          <a:p>
            <a:pPr marL="179388" indent="-1584">
              <a:lnSpc>
                <a:spcPct val="150000"/>
              </a:lnSpc>
              <a:spcBef>
                <a:spcPts val="560"/>
              </a:spcBef>
              <a:buSzPts val="2800"/>
            </a:pPr>
            <a:endParaRPr lang="el-GR" sz="2200" dirty="0"/>
          </a:p>
          <a:p>
            <a:pPr marL="179388" indent="-1584">
              <a:lnSpc>
                <a:spcPct val="113000"/>
              </a:lnSpc>
              <a:spcBef>
                <a:spcPts val="560"/>
              </a:spcBef>
              <a:buClr>
                <a:schemeClr val="dk2"/>
              </a:buClr>
              <a:buSzPts val="2800"/>
            </a:pPr>
            <a:endParaRPr lang="el-GR" sz="2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139976a6555_0_1053"/>
          <p:cNvSpPr/>
          <p:nvPr/>
        </p:nvSpPr>
        <p:spPr>
          <a:xfrm>
            <a:off x="4476978" y="2152181"/>
            <a:ext cx="3240722" cy="968184"/>
          </a:xfrm>
          <a:prstGeom prst="rect">
            <a:avLst/>
          </a:prstGeom>
          <a:solidFill>
            <a:srgbClr val="00AB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g139976a6555_0_105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588" name="Google Shape;588;g139976a6555_0_1053"/>
          <p:cNvSpPr txBox="1"/>
          <p:nvPr/>
        </p:nvSpPr>
        <p:spPr>
          <a:xfrm>
            <a:off x="4476978" y="2216189"/>
            <a:ext cx="3240723"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l-GR" sz="4200" b="1" dirty="0">
                <a:solidFill>
                  <a:schemeClr val="lt1"/>
                </a:solidFill>
                <a:latin typeface="Arial"/>
                <a:ea typeface="Arial"/>
                <a:cs typeface="Arial"/>
                <a:sym typeface="Arial"/>
              </a:rPr>
              <a:t>Ευχαριστώ</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39976a6555_0_378"/>
          <p:cNvSpPr txBox="1">
            <a:spLocks noGrp="1"/>
          </p:cNvSpPr>
          <p:nvPr>
            <p:ph type="body" idx="1"/>
          </p:nvPr>
        </p:nvSpPr>
        <p:spPr>
          <a:xfrm>
            <a:off x="2757518" y="1058888"/>
            <a:ext cx="7823400" cy="792300"/>
          </a:xfrm>
          <a:prstGeom prst="rect">
            <a:avLst/>
          </a:prstGeom>
          <a:noFill/>
          <a:ln>
            <a:noFill/>
          </a:ln>
        </p:spPr>
        <p:txBody>
          <a:bodyPr spcFirstLastPara="1" wrap="square" lIns="91425" tIns="45700" rIns="91425" bIns="45700" anchor="t" anchorCtr="0">
            <a:noAutofit/>
          </a:bodyPr>
          <a:lstStyle/>
          <a:p>
            <a:pPr marL="0" lvl="0" indent="0" algn="l" rtl="0">
              <a:lnSpc>
                <a:spcPct val="113000"/>
              </a:lnSpc>
              <a:spcBef>
                <a:spcPts val="0"/>
              </a:spcBef>
              <a:spcAft>
                <a:spcPts val="0"/>
              </a:spcAft>
              <a:buClr>
                <a:srgbClr val="000000"/>
              </a:buClr>
              <a:buSzPts val="3600"/>
              <a:buNone/>
            </a:pPr>
            <a:r>
              <a:rPr lang="el-GR" sz="3600" b="1" dirty="0">
                <a:solidFill>
                  <a:srgbClr val="004494"/>
                </a:solidFill>
                <a:latin typeface="Calibri" panose="020F0502020204030204" pitchFamily="34" charset="0"/>
                <a:cs typeface="Calibri" panose="020F0502020204030204" pitchFamily="34" charset="0"/>
              </a:rPr>
              <a:t>Ας γνωριστούμε</a:t>
            </a:r>
            <a:endParaRPr sz="3600" b="1" dirty="0">
              <a:solidFill>
                <a:srgbClr val="0C4DA3"/>
              </a:solidFill>
              <a:latin typeface="Calibri" panose="020F0502020204030204" pitchFamily="34" charset="0"/>
              <a:cs typeface="Calibri" panose="020F0502020204030204" pitchFamily="34" charset="0"/>
            </a:endParaRPr>
          </a:p>
        </p:txBody>
      </p:sp>
      <p:sp>
        <p:nvSpPr>
          <p:cNvPr id="390" name="Google Shape;390;g139976a6555_0_378"/>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391" name="Google Shape;391;g139976a6555_0_378"/>
          <p:cNvGrpSpPr/>
          <p:nvPr/>
        </p:nvGrpSpPr>
        <p:grpSpPr>
          <a:xfrm>
            <a:off x="3743072" y="3480107"/>
            <a:ext cx="1288532" cy="1922855"/>
            <a:chOff x="7251590" y="1340672"/>
            <a:chExt cx="1288532" cy="1922855"/>
          </a:xfrm>
        </p:grpSpPr>
        <p:sp>
          <p:nvSpPr>
            <p:cNvPr id="392" name="Google Shape;392;g139976a6555_0_378"/>
            <p:cNvSpPr/>
            <p:nvPr/>
          </p:nvSpPr>
          <p:spPr>
            <a:xfrm>
              <a:off x="7251590" y="1340672"/>
              <a:ext cx="1288532" cy="1922855"/>
            </a:xfrm>
            <a:custGeom>
              <a:avLst/>
              <a:gdLst/>
              <a:ahLst/>
              <a:cxnLst/>
              <a:rect l="l" t="t" r="r" b="b"/>
              <a:pathLst>
                <a:path w="22990" h="29887" extrusionOk="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809AE9"/>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3" name="Google Shape;393;g139976a6555_0_378" descr="עריכת שולחן עם מילוי מלא"/>
            <p:cNvPicPr preferRelativeResize="0"/>
            <p:nvPr/>
          </p:nvPicPr>
          <p:blipFill rotWithShape="1">
            <a:blip r:embed="rId3">
              <a:alphaModFix/>
            </a:blip>
            <a:srcRect/>
            <a:stretch/>
          </p:blipFill>
          <p:spPr>
            <a:xfrm>
              <a:off x="7434331" y="1761209"/>
              <a:ext cx="923029" cy="923029"/>
            </a:xfrm>
            <a:prstGeom prst="rect">
              <a:avLst/>
            </a:prstGeom>
            <a:noFill/>
            <a:ln>
              <a:noFill/>
            </a:ln>
          </p:spPr>
        </p:pic>
      </p:grpSp>
      <p:grpSp>
        <p:nvGrpSpPr>
          <p:cNvPr id="394" name="Google Shape;394;g139976a6555_0_378"/>
          <p:cNvGrpSpPr/>
          <p:nvPr/>
        </p:nvGrpSpPr>
        <p:grpSpPr>
          <a:xfrm>
            <a:off x="8126820" y="3781221"/>
            <a:ext cx="1288532" cy="1922855"/>
            <a:chOff x="5090161" y="1340672"/>
            <a:chExt cx="1288532" cy="1922855"/>
          </a:xfrm>
        </p:grpSpPr>
        <p:sp>
          <p:nvSpPr>
            <p:cNvPr id="395" name="Google Shape;395;g139976a6555_0_378"/>
            <p:cNvSpPr/>
            <p:nvPr/>
          </p:nvSpPr>
          <p:spPr>
            <a:xfrm>
              <a:off x="5090161" y="1340672"/>
              <a:ext cx="1288532" cy="1922855"/>
            </a:xfrm>
            <a:custGeom>
              <a:avLst/>
              <a:gdLst/>
              <a:ahLst/>
              <a:cxnLst/>
              <a:rect l="l" t="t" r="r" b="b"/>
              <a:pathLst>
                <a:path w="22990" h="29887" extrusionOk="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C6196E"/>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6" name="Google Shape;396;g139976a6555_0_378" descr="מכונית עם מילוי מלא"/>
            <p:cNvPicPr preferRelativeResize="0"/>
            <p:nvPr/>
          </p:nvPicPr>
          <p:blipFill rotWithShape="1">
            <a:blip r:embed="rId4">
              <a:alphaModFix/>
            </a:blip>
            <a:srcRect/>
            <a:stretch/>
          </p:blipFill>
          <p:spPr>
            <a:xfrm>
              <a:off x="5277217" y="1748785"/>
              <a:ext cx="914400" cy="914400"/>
            </a:xfrm>
            <a:prstGeom prst="rect">
              <a:avLst/>
            </a:prstGeom>
            <a:noFill/>
            <a:ln>
              <a:noFill/>
            </a:ln>
          </p:spPr>
        </p:pic>
      </p:grpSp>
      <p:grpSp>
        <p:nvGrpSpPr>
          <p:cNvPr id="397" name="Google Shape;397;g139976a6555_0_378"/>
          <p:cNvGrpSpPr/>
          <p:nvPr/>
        </p:nvGrpSpPr>
        <p:grpSpPr>
          <a:xfrm>
            <a:off x="1590627" y="2463781"/>
            <a:ext cx="1288532" cy="1922855"/>
            <a:chOff x="2833316" y="1261309"/>
            <a:chExt cx="1288532" cy="1922855"/>
          </a:xfrm>
        </p:grpSpPr>
        <p:sp>
          <p:nvSpPr>
            <p:cNvPr id="398" name="Google Shape;398;g139976a6555_0_378"/>
            <p:cNvSpPr/>
            <p:nvPr/>
          </p:nvSpPr>
          <p:spPr>
            <a:xfrm>
              <a:off x="2833316" y="1261309"/>
              <a:ext cx="1288532" cy="1922855"/>
            </a:xfrm>
            <a:custGeom>
              <a:avLst/>
              <a:gdLst/>
              <a:ahLst/>
              <a:cxnLst/>
              <a:rect l="l" t="t" r="r" b="b"/>
              <a:pathLst>
                <a:path w="22990" h="29887" extrusionOk="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79FEFB"/>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9" name="Google Shape;399;g139976a6555_0_378" descr="Smart Phone outline"/>
            <p:cNvPicPr preferRelativeResize="0"/>
            <p:nvPr/>
          </p:nvPicPr>
          <p:blipFill rotWithShape="1">
            <a:blip r:embed="rId5">
              <a:alphaModFix/>
            </a:blip>
            <a:srcRect/>
            <a:stretch/>
          </p:blipFill>
          <p:spPr>
            <a:xfrm>
              <a:off x="2953909" y="1673737"/>
              <a:ext cx="914400" cy="914400"/>
            </a:xfrm>
            <a:prstGeom prst="rect">
              <a:avLst/>
            </a:prstGeom>
            <a:noFill/>
            <a:ln>
              <a:noFill/>
            </a:ln>
          </p:spPr>
        </p:pic>
      </p:grpSp>
      <p:grpSp>
        <p:nvGrpSpPr>
          <p:cNvPr id="400" name="Google Shape;400;g139976a6555_0_378"/>
          <p:cNvGrpSpPr/>
          <p:nvPr/>
        </p:nvGrpSpPr>
        <p:grpSpPr>
          <a:xfrm>
            <a:off x="5974375" y="2559882"/>
            <a:ext cx="1288532" cy="1922855"/>
            <a:chOff x="5090161" y="1340672"/>
            <a:chExt cx="1288532" cy="1922855"/>
          </a:xfrm>
        </p:grpSpPr>
        <p:sp>
          <p:nvSpPr>
            <p:cNvPr id="401" name="Google Shape;401;g139976a6555_0_378"/>
            <p:cNvSpPr/>
            <p:nvPr/>
          </p:nvSpPr>
          <p:spPr>
            <a:xfrm>
              <a:off x="5090161" y="1340672"/>
              <a:ext cx="1288532" cy="1922855"/>
            </a:xfrm>
            <a:custGeom>
              <a:avLst/>
              <a:gdLst/>
              <a:ahLst/>
              <a:cxnLst/>
              <a:rect l="l" t="t" r="r" b="b"/>
              <a:pathLst>
                <a:path w="22990" h="29887" extrusionOk="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53B6EA"/>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2" name="Google Shape;402;g139976a6555_0_378" descr="תרופה קו מיתאר"/>
            <p:cNvPicPr preferRelativeResize="0"/>
            <p:nvPr/>
          </p:nvPicPr>
          <p:blipFill rotWithShape="1">
            <a:blip r:embed="rId6">
              <a:alphaModFix/>
            </a:blip>
            <a:srcRect/>
            <a:stretch/>
          </p:blipFill>
          <p:spPr>
            <a:xfrm>
              <a:off x="5277217" y="1748785"/>
              <a:ext cx="914400" cy="914400"/>
            </a:xfrm>
            <a:prstGeom prst="rect">
              <a:avLst/>
            </a:prstGeom>
            <a:noFill/>
            <a:ln>
              <a:noFill/>
            </a:ln>
          </p:spPr>
        </p:pic>
      </p:grpSp>
      <p:grpSp>
        <p:nvGrpSpPr>
          <p:cNvPr id="403" name="Google Shape;403;g139976a6555_0_378"/>
          <p:cNvGrpSpPr/>
          <p:nvPr/>
        </p:nvGrpSpPr>
        <p:grpSpPr>
          <a:xfrm>
            <a:off x="9713867" y="2266506"/>
            <a:ext cx="1288532" cy="1922855"/>
            <a:chOff x="5101941" y="1340672"/>
            <a:chExt cx="1288532" cy="1922855"/>
          </a:xfrm>
        </p:grpSpPr>
        <p:sp>
          <p:nvSpPr>
            <p:cNvPr id="404" name="Google Shape;404;g139976a6555_0_378"/>
            <p:cNvSpPr/>
            <p:nvPr/>
          </p:nvSpPr>
          <p:spPr>
            <a:xfrm>
              <a:off x="5101941" y="1340672"/>
              <a:ext cx="1288532" cy="1922855"/>
            </a:xfrm>
            <a:custGeom>
              <a:avLst/>
              <a:gdLst/>
              <a:ahLst/>
              <a:cxnLst/>
              <a:rect l="l" t="t" r="r" b="b"/>
              <a:pathLst>
                <a:path w="22990" h="29887" extrusionOk="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CC99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5" name="Google Shape;405;g139976a6555_0_378" descr="נחיתה קו מיתאר"/>
            <p:cNvPicPr preferRelativeResize="0"/>
            <p:nvPr/>
          </p:nvPicPr>
          <p:blipFill rotWithShape="1">
            <a:blip r:embed="rId7">
              <a:alphaModFix/>
            </a:blip>
            <a:srcRect/>
            <a:stretch/>
          </p:blipFill>
          <p:spPr>
            <a:xfrm>
              <a:off x="5277217" y="1748785"/>
              <a:ext cx="914400" cy="9144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139976a6555_0_788"/>
          <p:cNvSpPr txBox="1">
            <a:spLocks noGrp="1"/>
          </p:cNvSpPr>
          <p:nvPr>
            <p:ph type="body" idx="1"/>
          </p:nvPr>
        </p:nvSpPr>
        <p:spPr>
          <a:xfrm>
            <a:off x="2757517" y="1027125"/>
            <a:ext cx="8423829" cy="792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4000"/>
              <a:buNone/>
            </a:pPr>
            <a:r>
              <a:rPr lang="el-GR" sz="4000" b="1" dirty="0">
                <a:solidFill>
                  <a:schemeClr val="dk2"/>
                </a:solidFill>
                <a:latin typeface="Calibri" panose="020F0502020204030204" pitchFamily="34" charset="0"/>
                <a:cs typeface="Calibri" panose="020F0502020204030204" pitchFamily="34" charset="0"/>
              </a:rPr>
              <a:t>Επιστήμη στην καθημερινότητα</a:t>
            </a:r>
            <a:endParaRPr sz="3600" b="1" dirty="0">
              <a:solidFill>
                <a:srgbClr val="004494"/>
              </a:solidFill>
              <a:latin typeface="Calibri" panose="020F0502020204030204" pitchFamily="34" charset="0"/>
              <a:cs typeface="Calibri" panose="020F0502020204030204" pitchFamily="34" charset="0"/>
            </a:endParaRPr>
          </a:p>
        </p:txBody>
      </p:sp>
      <p:sp>
        <p:nvSpPr>
          <p:cNvPr id="411" name="Google Shape;411;g139976a6555_0_788"/>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412" name="Google Shape;412;g139976a6555_0_788" descr="תוצאת תמונה עבור מטוס"/>
          <p:cNvPicPr preferRelativeResize="0"/>
          <p:nvPr/>
        </p:nvPicPr>
        <p:blipFill rotWithShape="1">
          <a:blip r:embed="rId3">
            <a:alphaModFix/>
          </a:blip>
          <a:srcRect/>
          <a:stretch/>
        </p:blipFill>
        <p:spPr>
          <a:xfrm>
            <a:off x="3818708" y="4329228"/>
            <a:ext cx="3113181" cy="2091901"/>
          </a:xfrm>
          <a:prstGeom prst="rect">
            <a:avLst/>
          </a:prstGeom>
          <a:noFill/>
          <a:ln>
            <a:noFill/>
          </a:ln>
        </p:spPr>
      </p:pic>
      <p:pic>
        <p:nvPicPr>
          <p:cNvPr id="413" name="Google Shape;413;g139976a6555_0_788"/>
          <p:cNvPicPr preferRelativeResize="0"/>
          <p:nvPr/>
        </p:nvPicPr>
        <p:blipFill rotWithShape="1">
          <a:blip r:embed="rId4">
            <a:alphaModFix/>
          </a:blip>
          <a:srcRect/>
          <a:stretch/>
        </p:blipFill>
        <p:spPr>
          <a:xfrm>
            <a:off x="9158756" y="1351799"/>
            <a:ext cx="2858076" cy="2858076"/>
          </a:xfrm>
          <a:prstGeom prst="rect">
            <a:avLst/>
          </a:prstGeom>
          <a:noFill/>
          <a:ln>
            <a:noFill/>
          </a:ln>
        </p:spPr>
      </p:pic>
      <p:pic>
        <p:nvPicPr>
          <p:cNvPr id="414" name="Google Shape;414;g139976a6555_0_788" descr="תוצאת תמונה עבור ‪vaccines‬‏"/>
          <p:cNvPicPr preferRelativeResize="0"/>
          <p:nvPr/>
        </p:nvPicPr>
        <p:blipFill rotWithShape="1">
          <a:blip r:embed="rId5">
            <a:alphaModFix/>
          </a:blip>
          <a:srcRect/>
          <a:stretch/>
        </p:blipFill>
        <p:spPr>
          <a:xfrm>
            <a:off x="3582237" y="2058514"/>
            <a:ext cx="2858075" cy="1911982"/>
          </a:xfrm>
          <a:prstGeom prst="rect">
            <a:avLst/>
          </a:prstGeom>
          <a:noFill/>
          <a:ln>
            <a:noFill/>
          </a:ln>
        </p:spPr>
      </p:pic>
      <p:pic>
        <p:nvPicPr>
          <p:cNvPr id="415" name="Google Shape;415;g139976a6555_0_788" descr="תוצאת תמונה עבור סמארטפון"/>
          <p:cNvPicPr preferRelativeResize="0"/>
          <p:nvPr/>
        </p:nvPicPr>
        <p:blipFill rotWithShape="1">
          <a:blip r:embed="rId6">
            <a:alphaModFix/>
          </a:blip>
          <a:srcRect t="13941" r="32641"/>
          <a:stretch/>
        </p:blipFill>
        <p:spPr>
          <a:xfrm rot="1898646">
            <a:off x="2038857" y="4603021"/>
            <a:ext cx="1370374" cy="1184443"/>
          </a:xfrm>
          <a:prstGeom prst="rect">
            <a:avLst/>
          </a:prstGeom>
          <a:noFill/>
          <a:ln>
            <a:noFill/>
          </a:ln>
        </p:spPr>
      </p:pic>
      <p:pic>
        <p:nvPicPr>
          <p:cNvPr id="416" name="Google Shape;416;g139976a6555_0_788"/>
          <p:cNvPicPr preferRelativeResize="0"/>
          <p:nvPr/>
        </p:nvPicPr>
        <p:blipFill rotWithShape="1">
          <a:blip r:embed="rId7">
            <a:alphaModFix/>
          </a:blip>
          <a:srcRect l="8020" t="12242" b="11146"/>
          <a:stretch/>
        </p:blipFill>
        <p:spPr>
          <a:xfrm>
            <a:off x="427984" y="3269246"/>
            <a:ext cx="2449157" cy="1382052"/>
          </a:xfrm>
          <a:prstGeom prst="rect">
            <a:avLst/>
          </a:prstGeom>
          <a:noFill/>
          <a:ln>
            <a:noFill/>
          </a:ln>
        </p:spPr>
      </p:pic>
      <p:pic>
        <p:nvPicPr>
          <p:cNvPr id="417" name="Google Shape;417;g139976a6555_0_788" descr="חיזוי התפרצויות קורונה בעזרת גוגל | אוניברסיטת בר-אילן"/>
          <p:cNvPicPr preferRelativeResize="0"/>
          <p:nvPr/>
        </p:nvPicPr>
        <p:blipFill rotWithShape="1">
          <a:blip r:embed="rId8">
            <a:alphaModFix/>
          </a:blip>
          <a:srcRect/>
          <a:stretch/>
        </p:blipFill>
        <p:spPr>
          <a:xfrm>
            <a:off x="6718012" y="2187053"/>
            <a:ext cx="2016579" cy="1278864"/>
          </a:xfrm>
          <a:prstGeom prst="rect">
            <a:avLst/>
          </a:prstGeom>
          <a:noFill/>
          <a:ln>
            <a:noFill/>
          </a:ln>
        </p:spPr>
      </p:pic>
      <p:pic>
        <p:nvPicPr>
          <p:cNvPr id="418" name="Google Shape;418;g139976a6555_0_788" descr="Repair-Shampoo im Test: Allergieauslösende Inhaltsstoffe entdeckt - ÖKO-TEST"/>
          <p:cNvPicPr preferRelativeResize="0"/>
          <p:nvPr/>
        </p:nvPicPr>
        <p:blipFill rotWithShape="1">
          <a:blip r:embed="rId9">
            <a:alphaModFix/>
          </a:blip>
          <a:srcRect/>
          <a:stretch/>
        </p:blipFill>
        <p:spPr>
          <a:xfrm>
            <a:off x="7687346" y="4174741"/>
            <a:ext cx="3718938" cy="2091902"/>
          </a:xfrm>
          <a:prstGeom prst="rect">
            <a:avLst/>
          </a:prstGeom>
          <a:noFill/>
          <a:ln>
            <a:noFill/>
          </a:ln>
        </p:spPr>
      </p:pic>
      <p:pic>
        <p:nvPicPr>
          <p:cNvPr id="419" name="Google Shape;419;g139976a6555_0_788"/>
          <p:cNvPicPr preferRelativeResize="0"/>
          <p:nvPr/>
        </p:nvPicPr>
        <p:blipFill rotWithShape="1">
          <a:blip r:embed="rId10">
            <a:alphaModFix/>
          </a:blip>
          <a:srcRect/>
          <a:stretch/>
        </p:blipFill>
        <p:spPr>
          <a:xfrm>
            <a:off x="571973" y="2196393"/>
            <a:ext cx="1788049" cy="9919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39976a6555_0_823"/>
          <p:cNvSpPr txBox="1">
            <a:spLocks noGrp="1"/>
          </p:cNvSpPr>
          <p:nvPr>
            <p:ph type="body" idx="1"/>
          </p:nvPr>
        </p:nvSpPr>
        <p:spPr>
          <a:xfrm>
            <a:off x="2757518" y="1027125"/>
            <a:ext cx="7823400" cy="792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4494"/>
              </a:buClr>
              <a:buSzPts val="3600"/>
              <a:buNone/>
            </a:pPr>
            <a:r>
              <a:rPr lang="el-GR" sz="3600" b="1" dirty="0">
                <a:solidFill>
                  <a:srgbClr val="004494"/>
                </a:solidFill>
                <a:latin typeface="Calibri" panose="020F0502020204030204" pitchFamily="34" charset="0"/>
                <a:cs typeface="Calibri" panose="020F0502020204030204" pitchFamily="34" charset="0"/>
              </a:rPr>
              <a:t>Ποιος επικοινωνεί και πώς</a:t>
            </a:r>
            <a:r>
              <a:rPr lang="en-GB" sz="3600" b="1" dirty="0">
                <a:solidFill>
                  <a:srgbClr val="004494"/>
                </a:solidFill>
                <a:latin typeface="Calibri" panose="020F0502020204030204" pitchFamily="34" charset="0"/>
                <a:cs typeface="Calibri" panose="020F0502020204030204" pitchFamily="34" charset="0"/>
              </a:rPr>
              <a:t>;</a:t>
            </a:r>
            <a:endParaRPr sz="4000" b="1" dirty="0">
              <a:solidFill>
                <a:schemeClr val="dk2"/>
              </a:solidFill>
              <a:latin typeface="Calibri" panose="020F0502020204030204" pitchFamily="34" charset="0"/>
              <a:cs typeface="Calibri" panose="020F0502020204030204" pitchFamily="34" charset="0"/>
            </a:endParaRPr>
          </a:p>
        </p:txBody>
      </p:sp>
      <p:sp>
        <p:nvSpPr>
          <p:cNvPr id="425" name="Google Shape;425;g139976a6555_0_82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426" name="Google Shape;426;g139976a6555_0_823"/>
          <p:cNvSpPr txBox="1">
            <a:spLocks noGrp="1"/>
          </p:cNvSpPr>
          <p:nvPr>
            <p:ph type="body" idx="1"/>
          </p:nvPr>
        </p:nvSpPr>
        <p:spPr>
          <a:xfrm>
            <a:off x="6720596" y="6130459"/>
            <a:ext cx="4944900" cy="43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1100"/>
              <a:buNone/>
            </a:pPr>
            <a:r>
              <a:rPr lang="en-US" sz="1100"/>
              <a:t>&lt;a href="https://stories.freepik.com/app"&gt;Illustration by Freepik Stories&lt;/a&gt;</a:t>
            </a:r>
            <a:endParaRPr sz="1100"/>
          </a:p>
        </p:txBody>
      </p:sp>
      <p:pic>
        <p:nvPicPr>
          <p:cNvPr id="427" name="Google Shape;427;g139976a6555_0_823"/>
          <p:cNvPicPr preferRelativeResize="0"/>
          <p:nvPr/>
        </p:nvPicPr>
        <p:blipFill rotWithShape="1">
          <a:blip r:embed="rId3">
            <a:alphaModFix/>
          </a:blip>
          <a:srcRect/>
          <a:stretch/>
        </p:blipFill>
        <p:spPr>
          <a:xfrm>
            <a:off x="4846691" y="1750732"/>
            <a:ext cx="7143750" cy="4762498"/>
          </a:xfrm>
          <a:prstGeom prst="rect">
            <a:avLst/>
          </a:prstGeom>
          <a:noFill/>
          <a:ln>
            <a:noFill/>
          </a:ln>
        </p:spPr>
      </p:pic>
      <p:pic>
        <p:nvPicPr>
          <p:cNvPr id="428" name="Google Shape;428;g139976a6555_0_823"/>
          <p:cNvPicPr preferRelativeResize="0"/>
          <p:nvPr/>
        </p:nvPicPr>
        <p:blipFill rotWithShape="1">
          <a:blip r:embed="rId4">
            <a:alphaModFix/>
          </a:blip>
          <a:srcRect/>
          <a:stretch/>
        </p:blipFill>
        <p:spPr>
          <a:xfrm>
            <a:off x="1263303" y="1947830"/>
            <a:ext cx="4762500" cy="4762500"/>
          </a:xfrm>
          <a:prstGeom prst="rect">
            <a:avLst/>
          </a:prstGeom>
          <a:noFill/>
          <a:ln>
            <a:noFill/>
          </a:ln>
        </p:spPr>
      </p:pic>
      <p:pic>
        <p:nvPicPr>
          <p:cNvPr id="429" name="Google Shape;429;g139976a6555_0_823"/>
          <p:cNvPicPr preferRelativeResize="0"/>
          <p:nvPr/>
        </p:nvPicPr>
        <p:blipFill rotWithShape="1">
          <a:blip r:embed="rId5">
            <a:alphaModFix/>
          </a:blip>
          <a:srcRect/>
          <a:stretch/>
        </p:blipFill>
        <p:spPr>
          <a:xfrm>
            <a:off x="132517" y="2156854"/>
            <a:ext cx="4121425" cy="4121425"/>
          </a:xfrm>
          <a:prstGeom prst="rect">
            <a:avLst/>
          </a:prstGeom>
          <a:noFill/>
          <a:ln>
            <a:noFill/>
          </a:ln>
        </p:spPr>
      </p:pic>
      <p:sp>
        <p:nvSpPr>
          <p:cNvPr id="430" name="Google Shape;430;g139976a6555_0_823"/>
          <p:cNvSpPr/>
          <p:nvPr/>
        </p:nvSpPr>
        <p:spPr>
          <a:xfrm>
            <a:off x="5731565" y="2726634"/>
            <a:ext cx="729000" cy="432000"/>
          </a:xfrm>
          <a:prstGeom prst="wedgeEllipseCallout">
            <a:avLst>
              <a:gd name="adj1" fmla="val -26287"/>
              <a:gd name="adj2" fmla="val 77837"/>
            </a:avLst>
          </a:prstGeom>
          <a:solidFill>
            <a:srgbClr val="A5D48D"/>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g139976a6555_0_823"/>
          <p:cNvSpPr/>
          <p:nvPr/>
        </p:nvSpPr>
        <p:spPr>
          <a:xfrm>
            <a:off x="7487478" y="3442468"/>
            <a:ext cx="729000" cy="432000"/>
          </a:xfrm>
          <a:prstGeom prst="wedgeEllipseCallout">
            <a:avLst>
              <a:gd name="adj1" fmla="val -26287"/>
              <a:gd name="adj2" fmla="val 77837"/>
            </a:avLst>
          </a:prstGeom>
          <a:solidFill>
            <a:schemeClr val="accent1"/>
          </a:solidFill>
          <a:ln w="25400" cap="flat" cmpd="sng">
            <a:solidFill>
              <a:srgbClr val="538F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g139976a6555_0_823"/>
          <p:cNvSpPr/>
          <p:nvPr/>
        </p:nvSpPr>
        <p:spPr>
          <a:xfrm>
            <a:off x="7866425" y="2911871"/>
            <a:ext cx="729000" cy="432000"/>
          </a:xfrm>
          <a:prstGeom prst="wedgeEllipseCallout">
            <a:avLst>
              <a:gd name="adj1" fmla="val 48259"/>
              <a:gd name="adj2" fmla="val 62500"/>
            </a:avLst>
          </a:prstGeom>
          <a:solidFill>
            <a:srgbClr val="A5D48D"/>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3" name="Google Shape;433;g139976a6555_0_823"/>
          <p:cNvSpPr/>
          <p:nvPr/>
        </p:nvSpPr>
        <p:spPr>
          <a:xfrm>
            <a:off x="1139687" y="2665863"/>
            <a:ext cx="852600" cy="432000"/>
          </a:xfrm>
          <a:prstGeom prst="wedgeEllipseCallout">
            <a:avLst>
              <a:gd name="adj1" fmla="val -51741"/>
              <a:gd name="adj2" fmla="val 62500"/>
            </a:avLst>
          </a:prstGeom>
          <a:solidFill>
            <a:schemeClr val="accent1"/>
          </a:solidFill>
          <a:ln w="25400" cap="flat" cmpd="sng">
            <a:solidFill>
              <a:srgbClr val="538F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4" name="Google Shape;434;g139976a6555_0_823"/>
          <p:cNvSpPr txBox="1"/>
          <p:nvPr/>
        </p:nvSpPr>
        <p:spPr>
          <a:xfrm>
            <a:off x="698987" y="2319615"/>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1</a:t>
            </a:r>
            <a:endParaRPr sz="2800" b="1" i="0" u="none" strike="noStrike" cap="none">
              <a:solidFill>
                <a:srgbClr val="000000"/>
              </a:solidFill>
              <a:latin typeface="Arial"/>
              <a:ea typeface="Arial"/>
              <a:cs typeface="Arial"/>
              <a:sym typeface="Arial"/>
            </a:endParaRPr>
          </a:p>
        </p:txBody>
      </p:sp>
      <p:sp>
        <p:nvSpPr>
          <p:cNvPr id="435" name="Google Shape;435;g139976a6555_0_823"/>
          <p:cNvSpPr txBox="1"/>
          <p:nvPr/>
        </p:nvSpPr>
        <p:spPr>
          <a:xfrm>
            <a:off x="4335366" y="2559975"/>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3</a:t>
            </a:r>
            <a:endParaRPr sz="2800" b="1" i="0" u="none" strike="noStrike" cap="none">
              <a:solidFill>
                <a:srgbClr val="000000"/>
              </a:solidFill>
              <a:latin typeface="Arial"/>
              <a:ea typeface="Arial"/>
              <a:cs typeface="Arial"/>
              <a:sym typeface="Arial"/>
            </a:endParaRPr>
          </a:p>
        </p:txBody>
      </p:sp>
      <p:sp>
        <p:nvSpPr>
          <p:cNvPr id="436" name="Google Shape;436;g139976a6555_0_823"/>
          <p:cNvSpPr txBox="1"/>
          <p:nvPr/>
        </p:nvSpPr>
        <p:spPr>
          <a:xfrm>
            <a:off x="6463944" y="2731763"/>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5</a:t>
            </a:r>
            <a:endParaRPr sz="2800" b="1" i="0" u="none" strike="noStrike" cap="none">
              <a:solidFill>
                <a:srgbClr val="000000"/>
              </a:solidFill>
              <a:latin typeface="Arial"/>
              <a:ea typeface="Arial"/>
              <a:cs typeface="Arial"/>
              <a:sym typeface="Arial"/>
            </a:endParaRPr>
          </a:p>
        </p:txBody>
      </p:sp>
      <p:sp>
        <p:nvSpPr>
          <p:cNvPr id="437" name="Google Shape;437;g139976a6555_0_823"/>
          <p:cNvSpPr txBox="1"/>
          <p:nvPr/>
        </p:nvSpPr>
        <p:spPr>
          <a:xfrm>
            <a:off x="5499275" y="2911871"/>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4</a:t>
            </a:r>
            <a:endParaRPr sz="2800" b="1" i="0" u="none" strike="noStrike" cap="none">
              <a:solidFill>
                <a:srgbClr val="000000"/>
              </a:solidFill>
              <a:latin typeface="Arial"/>
              <a:ea typeface="Arial"/>
              <a:cs typeface="Arial"/>
              <a:sym typeface="Arial"/>
            </a:endParaRPr>
          </a:p>
        </p:txBody>
      </p:sp>
      <p:sp>
        <p:nvSpPr>
          <p:cNvPr id="438" name="Google Shape;438;g139976a6555_0_823"/>
          <p:cNvSpPr txBox="1"/>
          <p:nvPr/>
        </p:nvSpPr>
        <p:spPr>
          <a:xfrm>
            <a:off x="3260449" y="2583136"/>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2</a:t>
            </a:r>
            <a:endParaRPr sz="2800" b="1" i="0" u="none" strike="noStrike" cap="none">
              <a:solidFill>
                <a:srgbClr val="000000"/>
              </a:solidFill>
              <a:latin typeface="Arial"/>
              <a:ea typeface="Arial"/>
              <a:cs typeface="Arial"/>
              <a:sym typeface="Arial"/>
            </a:endParaRPr>
          </a:p>
        </p:txBody>
      </p:sp>
      <p:sp>
        <p:nvSpPr>
          <p:cNvPr id="439" name="Google Shape;439;g139976a6555_0_823"/>
          <p:cNvSpPr txBox="1"/>
          <p:nvPr/>
        </p:nvSpPr>
        <p:spPr>
          <a:xfrm>
            <a:off x="9822190" y="3042358"/>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8</a:t>
            </a:r>
            <a:endParaRPr sz="2800" b="1" i="0" u="none" strike="noStrike" cap="none">
              <a:solidFill>
                <a:srgbClr val="000000"/>
              </a:solidFill>
              <a:latin typeface="Arial"/>
              <a:ea typeface="Arial"/>
              <a:cs typeface="Arial"/>
              <a:sym typeface="Arial"/>
            </a:endParaRPr>
          </a:p>
        </p:txBody>
      </p:sp>
      <p:sp>
        <p:nvSpPr>
          <p:cNvPr id="440" name="Google Shape;440;g139976a6555_0_823"/>
          <p:cNvSpPr txBox="1"/>
          <p:nvPr/>
        </p:nvSpPr>
        <p:spPr>
          <a:xfrm>
            <a:off x="8676488" y="2710235"/>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7</a:t>
            </a:r>
            <a:endParaRPr sz="2800" b="1" i="0" u="none" strike="noStrike" cap="none">
              <a:solidFill>
                <a:srgbClr val="000000"/>
              </a:solidFill>
              <a:latin typeface="Arial"/>
              <a:ea typeface="Arial"/>
              <a:cs typeface="Arial"/>
              <a:sym typeface="Arial"/>
            </a:endParaRPr>
          </a:p>
        </p:txBody>
      </p:sp>
      <p:sp>
        <p:nvSpPr>
          <p:cNvPr id="441" name="Google Shape;441;g139976a6555_0_823"/>
          <p:cNvSpPr txBox="1"/>
          <p:nvPr/>
        </p:nvSpPr>
        <p:spPr>
          <a:xfrm>
            <a:off x="7207788" y="3525213"/>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6</a:t>
            </a:r>
            <a:endParaRPr sz="2800" b="1" i="0" u="none" strike="noStrike" cap="none">
              <a:solidFill>
                <a:srgbClr val="000000"/>
              </a:solidFill>
              <a:latin typeface="Arial"/>
              <a:ea typeface="Arial"/>
              <a:cs typeface="Arial"/>
              <a:sym typeface="Arial"/>
            </a:endParaRPr>
          </a:p>
        </p:txBody>
      </p:sp>
      <p:sp>
        <p:nvSpPr>
          <p:cNvPr id="442" name="Google Shape;442;g139976a6555_0_823"/>
          <p:cNvSpPr txBox="1"/>
          <p:nvPr/>
        </p:nvSpPr>
        <p:spPr>
          <a:xfrm>
            <a:off x="10180437" y="3483347"/>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9</a:t>
            </a:r>
            <a:endParaRPr sz="2800" b="1" i="0" u="none" strike="noStrike" cap="none">
              <a:solidFill>
                <a:srgbClr val="000000"/>
              </a:solidFill>
              <a:latin typeface="Arial"/>
              <a:ea typeface="Arial"/>
              <a:cs typeface="Arial"/>
              <a:sym typeface="Arial"/>
            </a:endParaRPr>
          </a:p>
        </p:txBody>
      </p:sp>
      <p:sp>
        <p:nvSpPr>
          <p:cNvPr id="443" name="Google Shape;443;g139976a6555_0_823"/>
          <p:cNvSpPr txBox="1"/>
          <p:nvPr/>
        </p:nvSpPr>
        <p:spPr>
          <a:xfrm>
            <a:off x="11072883" y="2842303"/>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10</a:t>
            </a:r>
            <a:endParaRPr sz="2800" b="1"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9" name="Google Shape;449;g139976a6555_0_854"/>
          <p:cNvSpPr txBox="1">
            <a:spLocks noGrp="1"/>
          </p:cNvSpPr>
          <p:nvPr>
            <p:ph type="body" idx="1"/>
          </p:nvPr>
        </p:nvSpPr>
        <p:spPr>
          <a:xfrm>
            <a:off x="3103487" y="6469676"/>
            <a:ext cx="4944900" cy="432000"/>
          </a:xfrm>
          <a:prstGeom prst="rect">
            <a:avLst/>
          </a:prstGeom>
          <a:noFill/>
          <a:ln>
            <a:noFill/>
          </a:ln>
        </p:spPr>
        <p:txBody>
          <a:bodyPr spcFirstLastPara="1" wrap="square" lIns="91425" tIns="45700" rIns="91425" bIns="45700" anchor="t" anchorCtr="0">
            <a:noAutofit/>
          </a:bodyPr>
          <a:lstStyle/>
          <a:p>
            <a:pPr marL="457200" lvl="1" indent="0" algn="l" rtl="0">
              <a:lnSpc>
                <a:spcPct val="100000"/>
              </a:lnSpc>
              <a:spcBef>
                <a:spcPts val="0"/>
              </a:spcBef>
              <a:spcAft>
                <a:spcPts val="0"/>
              </a:spcAft>
              <a:buClr>
                <a:schemeClr val="dk2"/>
              </a:buClr>
              <a:buSzPts val="1100"/>
              <a:buNone/>
            </a:pPr>
            <a:r>
              <a:rPr lang="en-US" sz="700"/>
              <a:t>Pictures from: Ynet, Davidson institution and AAURICA , WIKIPEDIA, </a:t>
            </a:r>
            <a:endParaRPr sz="700"/>
          </a:p>
        </p:txBody>
      </p:sp>
      <p:pic>
        <p:nvPicPr>
          <p:cNvPr id="450" name="Google Shape;450;g139976a6555_0_854"/>
          <p:cNvPicPr preferRelativeResize="0"/>
          <p:nvPr/>
        </p:nvPicPr>
        <p:blipFill rotWithShape="1">
          <a:blip r:embed="rId3">
            <a:alphaModFix/>
          </a:blip>
          <a:srcRect/>
          <a:stretch/>
        </p:blipFill>
        <p:spPr>
          <a:xfrm>
            <a:off x="9470116" y="1670976"/>
            <a:ext cx="2550941" cy="1434904"/>
          </a:xfrm>
          <a:prstGeom prst="rect">
            <a:avLst/>
          </a:prstGeom>
          <a:noFill/>
          <a:ln>
            <a:noFill/>
          </a:ln>
        </p:spPr>
      </p:pic>
      <p:pic>
        <p:nvPicPr>
          <p:cNvPr id="451" name="Google Shape;451;g139976a6555_0_854"/>
          <p:cNvPicPr preferRelativeResize="0"/>
          <p:nvPr/>
        </p:nvPicPr>
        <p:blipFill rotWithShape="1">
          <a:blip r:embed="rId4">
            <a:alphaModFix/>
          </a:blip>
          <a:srcRect/>
          <a:stretch/>
        </p:blipFill>
        <p:spPr>
          <a:xfrm>
            <a:off x="611461" y="3371486"/>
            <a:ext cx="1859842" cy="2567760"/>
          </a:xfrm>
          <a:prstGeom prst="rect">
            <a:avLst/>
          </a:prstGeom>
          <a:noFill/>
          <a:ln>
            <a:noFill/>
          </a:ln>
        </p:spPr>
      </p:pic>
      <p:pic>
        <p:nvPicPr>
          <p:cNvPr id="452" name="Google Shape;452;g139976a6555_0_854"/>
          <p:cNvPicPr preferRelativeResize="0"/>
          <p:nvPr/>
        </p:nvPicPr>
        <p:blipFill rotWithShape="1">
          <a:blip r:embed="rId5">
            <a:alphaModFix/>
          </a:blip>
          <a:srcRect/>
          <a:stretch/>
        </p:blipFill>
        <p:spPr>
          <a:xfrm>
            <a:off x="5977365" y="2286610"/>
            <a:ext cx="2585941" cy="1810159"/>
          </a:xfrm>
          <a:prstGeom prst="rect">
            <a:avLst/>
          </a:prstGeom>
          <a:noFill/>
          <a:ln>
            <a:noFill/>
          </a:ln>
        </p:spPr>
      </p:pic>
      <p:pic>
        <p:nvPicPr>
          <p:cNvPr id="453" name="Google Shape;453;g139976a6555_0_854" descr="Dog Cowers In Fear But A Kind Veterinarian Gains His Trust - The Animal  Rescue Site News"/>
          <p:cNvPicPr preferRelativeResize="0"/>
          <p:nvPr/>
        </p:nvPicPr>
        <p:blipFill rotWithShape="1">
          <a:blip r:embed="rId6">
            <a:alphaModFix/>
          </a:blip>
          <a:srcRect l="37507"/>
          <a:stretch/>
        </p:blipFill>
        <p:spPr>
          <a:xfrm>
            <a:off x="2626400" y="2306391"/>
            <a:ext cx="2169568" cy="1808409"/>
          </a:xfrm>
          <a:prstGeom prst="rect">
            <a:avLst/>
          </a:prstGeom>
          <a:noFill/>
          <a:ln>
            <a:noFill/>
          </a:ln>
        </p:spPr>
      </p:pic>
      <p:pic>
        <p:nvPicPr>
          <p:cNvPr id="454" name="Google Shape;454;g139976a6555_0_854" descr="Heart Emojis: Here is what each color of heart emoji represents in terms of  a relationship - eAstroHelp"/>
          <p:cNvPicPr preferRelativeResize="0"/>
          <p:nvPr/>
        </p:nvPicPr>
        <p:blipFill rotWithShape="1">
          <a:blip r:embed="rId7">
            <a:alphaModFix/>
          </a:blip>
          <a:srcRect/>
          <a:stretch/>
        </p:blipFill>
        <p:spPr>
          <a:xfrm>
            <a:off x="9366462" y="3329073"/>
            <a:ext cx="2582824" cy="1434903"/>
          </a:xfrm>
          <a:prstGeom prst="rect">
            <a:avLst/>
          </a:prstGeom>
          <a:noFill/>
          <a:ln>
            <a:noFill/>
          </a:ln>
        </p:spPr>
      </p:pic>
      <p:pic>
        <p:nvPicPr>
          <p:cNvPr id="455" name="Google Shape;455;g139976a6555_0_854"/>
          <p:cNvPicPr preferRelativeResize="0"/>
          <p:nvPr/>
        </p:nvPicPr>
        <p:blipFill rotWithShape="1">
          <a:blip r:embed="rId8">
            <a:alphaModFix/>
          </a:blip>
          <a:srcRect/>
          <a:stretch/>
        </p:blipFill>
        <p:spPr>
          <a:xfrm>
            <a:off x="3178351" y="4455652"/>
            <a:ext cx="2585940" cy="1454591"/>
          </a:xfrm>
          <a:prstGeom prst="rect">
            <a:avLst/>
          </a:prstGeom>
          <a:noFill/>
          <a:ln>
            <a:noFill/>
          </a:ln>
        </p:spPr>
      </p:pic>
      <p:pic>
        <p:nvPicPr>
          <p:cNvPr id="456" name="Google Shape;456;g139976a6555_0_854" descr="Why Student's Talking During Class is Actually a Good Thing | Jensen  Learning | Brain-Based Teaching | Teacher Professional Development"/>
          <p:cNvPicPr preferRelativeResize="0"/>
          <p:nvPr/>
        </p:nvPicPr>
        <p:blipFill rotWithShape="1">
          <a:blip r:embed="rId9">
            <a:alphaModFix/>
          </a:blip>
          <a:srcRect/>
          <a:stretch/>
        </p:blipFill>
        <p:spPr>
          <a:xfrm>
            <a:off x="6435006" y="4852541"/>
            <a:ext cx="2517911" cy="1425525"/>
          </a:xfrm>
          <a:prstGeom prst="rect">
            <a:avLst/>
          </a:prstGeom>
          <a:noFill/>
          <a:ln>
            <a:noFill/>
          </a:ln>
        </p:spPr>
      </p:pic>
      <p:pic>
        <p:nvPicPr>
          <p:cNvPr id="457" name="Google Shape;457;g139976a6555_0_854" descr="Like button Images, Stock Photos &amp; Vectors | Shutterstock"/>
          <p:cNvPicPr preferRelativeResize="0"/>
          <p:nvPr/>
        </p:nvPicPr>
        <p:blipFill rotWithShape="1">
          <a:blip r:embed="rId10">
            <a:alphaModFix/>
          </a:blip>
          <a:srcRect/>
          <a:stretch/>
        </p:blipFill>
        <p:spPr>
          <a:xfrm>
            <a:off x="10095321" y="5498545"/>
            <a:ext cx="1942418" cy="1182341"/>
          </a:xfrm>
          <a:prstGeom prst="rect">
            <a:avLst/>
          </a:prstGeom>
          <a:noFill/>
          <a:ln>
            <a:noFill/>
          </a:ln>
        </p:spPr>
      </p:pic>
      <p:sp>
        <p:nvSpPr>
          <p:cNvPr id="458" name="Google Shape;458;g139976a6555_0_854"/>
          <p:cNvSpPr txBox="1"/>
          <p:nvPr/>
        </p:nvSpPr>
        <p:spPr>
          <a:xfrm>
            <a:off x="2146787" y="2319615"/>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1</a:t>
            </a:r>
            <a:endParaRPr sz="2800" b="1" i="0" u="none" strike="noStrike" cap="none">
              <a:solidFill>
                <a:srgbClr val="000000"/>
              </a:solidFill>
              <a:latin typeface="Arial"/>
              <a:ea typeface="Arial"/>
              <a:cs typeface="Arial"/>
              <a:sym typeface="Arial"/>
            </a:endParaRPr>
          </a:p>
        </p:txBody>
      </p:sp>
      <p:sp>
        <p:nvSpPr>
          <p:cNvPr id="459" name="Google Shape;459;g139976a6555_0_854"/>
          <p:cNvSpPr txBox="1"/>
          <p:nvPr/>
        </p:nvSpPr>
        <p:spPr>
          <a:xfrm>
            <a:off x="9098194" y="1566829"/>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3</a:t>
            </a:r>
            <a:endParaRPr sz="2800" b="1" i="0" u="none" strike="noStrike" cap="none">
              <a:solidFill>
                <a:srgbClr val="000000"/>
              </a:solidFill>
              <a:latin typeface="Arial"/>
              <a:ea typeface="Arial"/>
              <a:cs typeface="Arial"/>
              <a:sym typeface="Arial"/>
            </a:endParaRPr>
          </a:p>
        </p:txBody>
      </p:sp>
      <p:sp>
        <p:nvSpPr>
          <p:cNvPr id="460" name="Google Shape;460;g139976a6555_0_854"/>
          <p:cNvSpPr txBox="1"/>
          <p:nvPr/>
        </p:nvSpPr>
        <p:spPr>
          <a:xfrm>
            <a:off x="284039" y="3538308"/>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4</a:t>
            </a:r>
            <a:endParaRPr sz="2800" b="1" i="0" u="none" strike="noStrike" cap="none">
              <a:solidFill>
                <a:srgbClr val="000000"/>
              </a:solidFill>
              <a:latin typeface="Arial"/>
              <a:ea typeface="Arial"/>
              <a:cs typeface="Arial"/>
              <a:sym typeface="Arial"/>
            </a:endParaRPr>
          </a:p>
        </p:txBody>
      </p:sp>
      <p:sp>
        <p:nvSpPr>
          <p:cNvPr id="461" name="Google Shape;461;g139976a6555_0_854"/>
          <p:cNvSpPr txBox="1"/>
          <p:nvPr/>
        </p:nvSpPr>
        <p:spPr>
          <a:xfrm>
            <a:off x="5659884" y="2259410"/>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2</a:t>
            </a:r>
            <a:endParaRPr sz="2800" b="1" i="0" u="none" strike="noStrike" cap="none">
              <a:solidFill>
                <a:srgbClr val="000000"/>
              </a:solidFill>
              <a:latin typeface="Arial"/>
              <a:ea typeface="Arial"/>
              <a:cs typeface="Arial"/>
              <a:sym typeface="Arial"/>
            </a:endParaRPr>
          </a:p>
        </p:txBody>
      </p:sp>
      <p:sp>
        <p:nvSpPr>
          <p:cNvPr id="462" name="Google Shape;462;g139976a6555_0_854"/>
          <p:cNvSpPr txBox="1"/>
          <p:nvPr/>
        </p:nvSpPr>
        <p:spPr>
          <a:xfrm>
            <a:off x="2840864" y="4331771"/>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5</a:t>
            </a:r>
            <a:endParaRPr sz="2800" b="1" i="0" u="none" strike="noStrike" cap="none">
              <a:solidFill>
                <a:srgbClr val="000000"/>
              </a:solidFill>
              <a:latin typeface="Arial"/>
              <a:ea typeface="Arial"/>
              <a:cs typeface="Arial"/>
              <a:sym typeface="Arial"/>
            </a:endParaRPr>
          </a:p>
        </p:txBody>
      </p:sp>
      <p:sp>
        <p:nvSpPr>
          <p:cNvPr id="463" name="Google Shape;463;g139976a6555_0_854"/>
          <p:cNvSpPr txBox="1"/>
          <p:nvPr/>
        </p:nvSpPr>
        <p:spPr>
          <a:xfrm>
            <a:off x="8994540" y="3256111"/>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7</a:t>
            </a:r>
            <a:endParaRPr sz="2800" b="1" i="0" u="none" strike="noStrike" cap="none">
              <a:solidFill>
                <a:srgbClr val="000000"/>
              </a:solidFill>
              <a:latin typeface="Arial"/>
              <a:ea typeface="Arial"/>
              <a:cs typeface="Arial"/>
              <a:sym typeface="Arial"/>
            </a:endParaRPr>
          </a:p>
        </p:txBody>
      </p:sp>
      <p:sp>
        <p:nvSpPr>
          <p:cNvPr id="464" name="Google Shape;464;g139976a6555_0_854"/>
          <p:cNvSpPr txBox="1"/>
          <p:nvPr/>
        </p:nvSpPr>
        <p:spPr>
          <a:xfrm>
            <a:off x="6412033" y="4452431"/>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6</a:t>
            </a:r>
            <a:endParaRPr sz="2800" b="1" i="0" u="none" strike="noStrike" cap="none">
              <a:solidFill>
                <a:srgbClr val="000000"/>
              </a:solidFill>
              <a:latin typeface="Arial"/>
              <a:ea typeface="Arial"/>
              <a:cs typeface="Arial"/>
              <a:sym typeface="Arial"/>
            </a:endParaRPr>
          </a:p>
        </p:txBody>
      </p:sp>
      <p:sp>
        <p:nvSpPr>
          <p:cNvPr id="465" name="Google Shape;465;g139976a6555_0_854"/>
          <p:cNvSpPr txBox="1"/>
          <p:nvPr/>
        </p:nvSpPr>
        <p:spPr>
          <a:xfrm>
            <a:off x="10124474" y="5170986"/>
            <a:ext cx="74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8</a:t>
            </a:r>
            <a:endParaRPr sz="2800" b="1" i="0" u="none" strike="noStrike" cap="none">
              <a:solidFill>
                <a:srgbClr val="000000"/>
              </a:solidFill>
              <a:latin typeface="Arial"/>
              <a:ea typeface="Arial"/>
              <a:cs typeface="Arial"/>
              <a:sym typeface="Arial"/>
            </a:endParaRPr>
          </a:p>
        </p:txBody>
      </p:sp>
      <p:sp>
        <p:nvSpPr>
          <p:cNvPr id="4" name="Google Shape;258;p4">
            <a:extLst>
              <a:ext uri="{FF2B5EF4-FFF2-40B4-BE49-F238E27FC236}">
                <a16:creationId xmlns:a16="http://schemas.microsoft.com/office/drawing/2014/main" id="{BF33CC95-D5E7-A9A8-12A7-8F589FA67270}"/>
              </a:ext>
            </a:extLst>
          </p:cNvPr>
          <p:cNvSpPr txBox="1"/>
          <p:nvPr/>
        </p:nvSpPr>
        <p:spPr>
          <a:xfrm>
            <a:off x="2518637" y="506168"/>
            <a:ext cx="9017612" cy="13286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4494"/>
              </a:buClr>
              <a:buSzPts val="3600"/>
              <a:buFont typeface="Arial"/>
              <a:buNone/>
              <a:defRPr sz="3600" b="1">
                <a:solidFill>
                  <a:srgbClr val="004494"/>
                </a:solidFill>
                <a:latin typeface="Calibri"/>
                <a:ea typeface="Calibri"/>
                <a:cs typeface="Calibri"/>
                <a:sym typeface="Calibri"/>
              </a:defRPr>
            </a:pPr>
            <a:r>
              <a:rPr dirty="0" err="1"/>
              <a:t>Σε</a:t>
            </a:r>
            <a:r>
              <a:rPr dirty="0"/>
              <a:t> π</a:t>
            </a:r>
            <a:r>
              <a:rPr dirty="0" err="1"/>
              <a:t>οι</a:t>
            </a:r>
            <a:r>
              <a:rPr dirty="0"/>
              <a:t>α από τις εικόνες υπάρχει επικοινωνία; Τι είδους επικοινωνία είναι;</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139976a6555_0_894"/>
          <p:cNvSpPr txBox="1">
            <a:spLocks noGrp="1"/>
          </p:cNvSpPr>
          <p:nvPr>
            <p:ph type="body" idx="1"/>
          </p:nvPr>
        </p:nvSpPr>
        <p:spPr>
          <a:xfrm>
            <a:off x="347663" y="541337"/>
            <a:ext cx="3100500" cy="10789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800"/>
              <a:buNone/>
            </a:pPr>
            <a:r>
              <a:rPr lang="el-GR" sz="3600" dirty="0">
                <a:solidFill>
                  <a:schemeClr val="lt1"/>
                </a:solidFill>
                <a:latin typeface="Calibri" panose="020F0502020204030204" pitchFamily="34" charset="0"/>
                <a:cs typeface="Calibri" panose="020F0502020204030204" pitchFamily="34" charset="0"/>
              </a:rPr>
              <a:t>Θέματα παρουσίασης</a:t>
            </a:r>
            <a:endParaRPr sz="3600" dirty="0">
              <a:latin typeface="Calibri" panose="020F0502020204030204" pitchFamily="34" charset="0"/>
              <a:cs typeface="Calibri" panose="020F0502020204030204" pitchFamily="34" charset="0"/>
            </a:endParaRPr>
          </a:p>
        </p:txBody>
      </p:sp>
      <p:sp>
        <p:nvSpPr>
          <p:cNvPr id="471" name="Google Shape;471;g139976a6555_0_894"/>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472" name="Google Shape;472;g139976a6555_0_894"/>
          <p:cNvPicPr preferRelativeResize="0">
            <a:picLocks noGrp="1"/>
          </p:cNvPicPr>
          <p:nvPr>
            <p:ph type="pic" idx="2"/>
          </p:nvPr>
        </p:nvPicPr>
        <p:blipFill rotWithShape="1">
          <a:blip r:embed="rId3">
            <a:alphaModFix/>
          </a:blip>
          <a:srcRect/>
          <a:stretch/>
        </p:blipFill>
        <p:spPr>
          <a:xfrm>
            <a:off x="8395573" y="1468361"/>
            <a:ext cx="3456300" cy="2073900"/>
          </a:xfrm>
          <a:prstGeom prst="round2DiagRect">
            <a:avLst>
              <a:gd name="adj1" fmla="val 12259"/>
              <a:gd name="adj2" fmla="val 0"/>
            </a:avLst>
          </a:prstGeom>
          <a:noFill/>
          <a:ln>
            <a:noFill/>
          </a:ln>
        </p:spPr>
      </p:pic>
      <p:sp>
        <p:nvSpPr>
          <p:cNvPr id="4" name="Google Shape;281;p27">
            <a:extLst>
              <a:ext uri="{FF2B5EF4-FFF2-40B4-BE49-F238E27FC236}">
                <a16:creationId xmlns:a16="http://schemas.microsoft.com/office/drawing/2014/main" id="{7F69D7BC-9E11-9B5A-81AC-07C452094A89}"/>
              </a:ext>
            </a:extLst>
          </p:cNvPr>
          <p:cNvSpPr txBox="1">
            <a:spLocks/>
          </p:cNvSpPr>
          <p:nvPr/>
        </p:nvSpPr>
        <p:spPr>
          <a:xfrm>
            <a:off x="3557584" y="2113107"/>
            <a:ext cx="7128000" cy="40419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9388" indent="-179388">
              <a:lnSpc>
                <a:spcPct val="150000"/>
              </a:lnSpc>
              <a:buSzPts val="2800"/>
              <a:buFont typeface="Arial"/>
              <a:buChar char="•"/>
              <a:defRPr sz="2800" b="1"/>
            </a:pPr>
            <a:r>
              <a:rPr lang="el-GR" sz="2800" b="1" dirty="0"/>
              <a:t>Τι είναι η επικοινωνία;</a:t>
            </a:r>
          </a:p>
          <a:p>
            <a:pPr marL="179388" indent="-179388">
              <a:lnSpc>
                <a:spcPct val="150000"/>
              </a:lnSpc>
              <a:spcBef>
                <a:spcPts val="560"/>
              </a:spcBef>
              <a:buSzPts val="2800"/>
              <a:buFont typeface="Arial"/>
              <a:buChar char="•"/>
              <a:defRPr sz="2800"/>
            </a:pPr>
            <a:r>
              <a:rPr lang="el-GR" sz="2800" dirty="0"/>
              <a:t>Τι είναι η επιστημονική επικοινωνία;</a:t>
            </a:r>
          </a:p>
          <a:p>
            <a:pPr marL="179388" indent="-179388">
              <a:lnSpc>
                <a:spcPct val="150000"/>
              </a:lnSpc>
              <a:spcBef>
                <a:spcPts val="560"/>
              </a:spcBef>
              <a:buSzPts val="2800"/>
              <a:buFont typeface="Arial"/>
              <a:buChar char="•"/>
              <a:defRPr sz="2800"/>
            </a:pPr>
            <a:r>
              <a:rPr lang="el-GR" sz="2800" dirty="0"/>
              <a:t>Εργαλεία για την αποτελεσματική επιστημονική επικοινωνία</a:t>
            </a:r>
          </a:p>
          <a:p>
            <a:pPr marL="179388" indent="-1584">
              <a:lnSpc>
                <a:spcPct val="150000"/>
              </a:lnSpc>
              <a:spcBef>
                <a:spcPts val="560"/>
              </a:spcBef>
              <a:buSzPts val="2800"/>
            </a:pPr>
            <a:endParaRPr lang="el-GR" sz="2800" dirty="0"/>
          </a:p>
          <a:p>
            <a:pPr marL="179388" indent="-1584">
              <a:lnSpc>
                <a:spcPct val="150000"/>
              </a:lnSpc>
              <a:spcBef>
                <a:spcPts val="560"/>
              </a:spcBef>
              <a:buSzPts val="2800"/>
            </a:pPr>
            <a:endParaRPr lang="el-GR" sz="2800" dirty="0"/>
          </a:p>
          <a:p>
            <a:pPr marL="179388" indent="-1584">
              <a:lnSpc>
                <a:spcPct val="113000"/>
              </a:lnSpc>
              <a:spcBef>
                <a:spcPts val="560"/>
              </a:spcBef>
              <a:buClr>
                <a:schemeClr val="dk2"/>
              </a:buClr>
              <a:buSzPts val="2800"/>
            </a:pPr>
            <a:endParaRPr lang="el-GR" sz="2800" dirty="0"/>
          </a:p>
        </p:txBody>
      </p:sp>
      <p:sp>
        <p:nvSpPr>
          <p:cNvPr id="5" name="Google Shape;282;p27">
            <a:extLst>
              <a:ext uri="{FF2B5EF4-FFF2-40B4-BE49-F238E27FC236}">
                <a16:creationId xmlns:a16="http://schemas.microsoft.com/office/drawing/2014/main" id="{8DD2484D-F3A6-4258-4AD1-9FE5CCC20BAB}"/>
              </a:ext>
            </a:extLst>
          </p:cNvPr>
          <p:cNvSpPr/>
          <p:nvPr/>
        </p:nvSpPr>
        <p:spPr>
          <a:xfrm>
            <a:off x="3557584" y="2186711"/>
            <a:ext cx="4399300" cy="637200"/>
          </a:xfrm>
          <a:prstGeom prst="rect">
            <a:avLst/>
          </a:prstGeom>
          <a:noFill/>
          <a:ln w="38100" cap="flat" cmpd="sng">
            <a:solidFill>
              <a:srgbClr val="6BB7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39976a6555_0_902"/>
          <p:cNvSpPr txBox="1">
            <a:spLocks noGrp="1"/>
          </p:cNvSpPr>
          <p:nvPr>
            <p:ph type="body" idx="1"/>
          </p:nvPr>
        </p:nvSpPr>
        <p:spPr>
          <a:xfrm>
            <a:off x="2757525" y="1027125"/>
            <a:ext cx="9299700" cy="723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4494"/>
              </a:buClr>
              <a:buSzPts val="3600"/>
              <a:buNone/>
            </a:pPr>
            <a:r>
              <a:rPr lang="el-GR" sz="3600" b="1" dirty="0">
                <a:solidFill>
                  <a:srgbClr val="004494"/>
                </a:solidFill>
                <a:latin typeface="Calibri" panose="020F0502020204030204" pitchFamily="34" charset="0"/>
                <a:cs typeface="Calibri" panose="020F0502020204030204" pitchFamily="34" charset="0"/>
              </a:rPr>
              <a:t>Επικοινωνία</a:t>
            </a:r>
            <a:endParaRPr sz="3600" b="1" dirty="0">
              <a:solidFill>
                <a:srgbClr val="004494"/>
              </a:solidFill>
              <a:latin typeface="Calibri" panose="020F0502020204030204" pitchFamily="34" charset="0"/>
              <a:cs typeface="Calibri" panose="020F0502020204030204" pitchFamily="34" charset="0"/>
            </a:endParaRPr>
          </a:p>
        </p:txBody>
      </p:sp>
      <p:sp>
        <p:nvSpPr>
          <p:cNvPr id="481" name="Google Shape;481;g139976a6555_0_902"/>
          <p:cNvSpPr txBox="1"/>
          <p:nvPr/>
        </p:nvSpPr>
        <p:spPr>
          <a:xfrm>
            <a:off x="3701879" y="5358925"/>
            <a:ext cx="60981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33333"/>
                </a:solidFill>
                <a:latin typeface="Calibri"/>
                <a:ea typeface="Calibri"/>
                <a:cs typeface="Calibri"/>
                <a:sym typeface="Calibri"/>
              </a:rPr>
              <a:t>https://www.merriam-webster.com/dictionary/communication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482" name="Google Shape;482;g139976a6555_0_902"/>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4" name="Google Shape;288;p7">
            <a:extLst>
              <a:ext uri="{FF2B5EF4-FFF2-40B4-BE49-F238E27FC236}">
                <a16:creationId xmlns:a16="http://schemas.microsoft.com/office/drawing/2014/main" id="{1A651CF2-9DF7-9B17-600E-FF58067E88D1}"/>
              </a:ext>
            </a:extLst>
          </p:cNvPr>
          <p:cNvSpPr txBox="1">
            <a:spLocks/>
          </p:cNvSpPr>
          <p:nvPr/>
        </p:nvSpPr>
        <p:spPr>
          <a:xfrm>
            <a:off x="2532000" y="1965237"/>
            <a:ext cx="7128000" cy="4176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004F9D"/>
              </a:buClr>
              <a:buSzPts val="4800"/>
              <a:buFont typeface="Arial"/>
              <a:buNone/>
              <a:defRPr sz="4800" b="0" i="0" u="none" strike="noStrike" cap="none">
                <a:solidFill>
                  <a:srgbClr val="004F9D"/>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0"/>
              </a:spcBef>
              <a:buClr>
                <a:schemeClr val="dk1"/>
              </a:buClr>
              <a:buSzPts val="2800"/>
              <a:defRPr sz="2800">
                <a:solidFill>
                  <a:schemeClr val="dk1"/>
                </a:solidFill>
              </a:defRPr>
            </a:pPr>
            <a:r>
              <a:rPr lang="el-GR" sz="2800" dirty="0">
                <a:solidFill>
                  <a:schemeClr val="dk1"/>
                </a:solidFill>
                <a:latin typeface="Calibri" panose="020F0502020204030204" pitchFamily="34" charset="0"/>
                <a:cs typeface="Calibri" panose="020F0502020204030204" pitchFamily="34" charset="0"/>
              </a:rPr>
              <a:t>«Μια διαδικασία κατά την οποία ανταλλάσσονται πληροφορίες μεταξύ ατόμων, μέσω ενός κοινού συστήματος συμβόλων, νοημάτων ή συμπεριφορών»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139976a6555_0_925"/>
          <p:cNvSpPr txBox="1">
            <a:spLocks noGrp="1"/>
          </p:cNvSpPr>
          <p:nvPr>
            <p:ph type="body" idx="1"/>
          </p:nvPr>
        </p:nvSpPr>
        <p:spPr>
          <a:xfrm>
            <a:off x="2500852" y="1052233"/>
            <a:ext cx="9299700" cy="723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4494"/>
              </a:buClr>
              <a:buSzPts val="3600"/>
              <a:buNone/>
            </a:pPr>
            <a:r>
              <a:rPr lang="el-GR" sz="3600" b="1" dirty="0">
                <a:solidFill>
                  <a:srgbClr val="004494"/>
                </a:solidFill>
                <a:latin typeface="Calibri" panose="020F0502020204030204" pitchFamily="34" charset="0"/>
                <a:cs typeface="Calibri" panose="020F0502020204030204" pitchFamily="34" charset="0"/>
              </a:rPr>
              <a:t>Επιστημονική επικοινωνία</a:t>
            </a:r>
            <a:endParaRPr sz="3600" b="1" dirty="0">
              <a:solidFill>
                <a:srgbClr val="004494"/>
              </a:solidFill>
              <a:latin typeface="Calibri" panose="020F0502020204030204" pitchFamily="34" charset="0"/>
              <a:cs typeface="Calibri" panose="020F0502020204030204" pitchFamily="34" charset="0"/>
            </a:endParaRPr>
          </a:p>
        </p:txBody>
      </p:sp>
      <p:sp>
        <p:nvSpPr>
          <p:cNvPr id="489" name="Google Shape;489;g139976a6555_0_925"/>
          <p:cNvSpPr txBox="1"/>
          <p:nvPr/>
        </p:nvSpPr>
        <p:spPr>
          <a:xfrm>
            <a:off x="3362249" y="5066867"/>
            <a:ext cx="60981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Guidotti, T. L. (2016). Communication in Science. Journal of the Washington Academy of Sciences, 102(3), 23–36. https://www.jstor.org/stable/90013563</a:t>
            </a:r>
            <a:endParaRPr sz="1400" b="0" i="0" u="none" strike="noStrike" cap="none">
              <a:solidFill>
                <a:srgbClr val="000000"/>
              </a:solidFill>
              <a:latin typeface="Arial"/>
              <a:ea typeface="Arial"/>
              <a:cs typeface="Arial"/>
              <a:sym typeface="Arial"/>
            </a:endParaRPr>
          </a:p>
        </p:txBody>
      </p:sp>
      <p:sp>
        <p:nvSpPr>
          <p:cNvPr id="490" name="Google Shape;490;g139976a6555_0_925"/>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4" name="Google Shape;295;p9">
            <a:extLst>
              <a:ext uri="{FF2B5EF4-FFF2-40B4-BE49-F238E27FC236}">
                <a16:creationId xmlns:a16="http://schemas.microsoft.com/office/drawing/2014/main" id="{EDD94DEE-1437-7C75-BBB8-2C572F0F31E5}"/>
              </a:ext>
            </a:extLst>
          </p:cNvPr>
          <p:cNvSpPr txBox="1">
            <a:spLocks/>
          </p:cNvSpPr>
          <p:nvPr/>
        </p:nvSpPr>
        <p:spPr>
          <a:xfrm>
            <a:off x="2185984" y="1629054"/>
            <a:ext cx="7128000" cy="417671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004F9D"/>
              </a:buClr>
              <a:buSzPts val="4800"/>
              <a:buFont typeface="Arial"/>
              <a:buNone/>
              <a:defRPr sz="4800" b="0" i="0" u="none" strike="noStrike" cap="none">
                <a:solidFill>
                  <a:srgbClr val="004F9D"/>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0"/>
              </a:spcBef>
              <a:buClr>
                <a:schemeClr val="dk1"/>
              </a:buClr>
              <a:buSzPts val="2800"/>
              <a:defRPr sz="2800">
                <a:solidFill>
                  <a:schemeClr val="dk1"/>
                </a:solidFill>
              </a:defRPr>
            </a:pPr>
            <a:r>
              <a:rPr lang="el-GR" sz="2800">
                <a:solidFill>
                  <a:schemeClr val="dk1"/>
                </a:solidFill>
                <a:latin typeface="Calibri"/>
                <a:ea typeface="Calibri"/>
                <a:cs typeface="Calibri"/>
                <a:sym typeface="Calibri"/>
              </a:rPr>
              <a:t>«Η ακριβής και χωρίς στρεβλώσεις μεταφορά ιδεών, γνώσεων, γεγονότων και αναλυτικών πλαισίων που προέρχονται από την επιστήμη, προς οποιοδήποτε άτομο έχει ανάγκη να τις κατανοήσει».</a:t>
            </a:r>
            <a:endParaRPr lang="el-GR" sz="2800">
              <a:solidFill>
                <a:schemeClr val="dk1"/>
              </a:solidFill>
            </a:endParaRPr>
          </a:p>
          <a:p>
            <a:pPr marL="0" indent="0">
              <a:lnSpc>
                <a:spcPct val="150000"/>
              </a:lnSpc>
              <a:spcBef>
                <a:spcPts val="0"/>
              </a:spcBef>
              <a:buClr>
                <a:schemeClr val="dk1"/>
              </a:buClr>
              <a:buSzPts val="2800"/>
            </a:pPr>
            <a:endParaRPr lang="el-GR" sz="2800">
              <a:solidFill>
                <a:schemeClr val="dk1"/>
              </a:solidFill>
            </a:endParaRPr>
          </a:p>
          <a:p>
            <a:pPr marL="0" indent="0">
              <a:lnSpc>
                <a:spcPct val="150000"/>
              </a:lnSpc>
              <a:spcBef>
                <a:spcPts val="0"/>
              </a:spcBef>
              <a:buClr>
                <a:schemeClr val="dk1"/>
              </a:buClr>
              <a:buSzPts val="2800"/>
            </a:pPr>
            <a:endParaRPr lang="el-GR" dirty="0"/>
          </a:p>
        </p:txBody>
      </p:sp>
    </p:spTree>
  </p:cSld>
  <p:clrMapOvr>
    <a:masterClrMapping/>
  </p:clrMapOvr>
</p:sld>
</file>

<file path=ppt/theme/theme1.xml><?xml version="1.0" encoding="utf-8"?>
<a:theme xmlns:a="http://schemas.openxmlformats.org/drawingml/2006/main" name="04_witt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4_witt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1600</Words>
  <Application>Microsoft Office PowerPoint</Application>
  <PresentationFormat>Widescreen</PresentationFormat>
  <Paragraphs>242</Paragraphs>
  <Slides>21</Slides>
  <Notes>21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Calibri</vt:lpstr>
      <vt:lpstr>Cambria</vt:lpstr>
      <vt:lpstr>Century Gothic</vt:lpstr>
      <vt:lpstr>Franklin Gothic Medium Cond</vt:lpstr>
      <vt:lpstr>Times New Roman</vt:lpstr>
      <vt:lpstr>Titillium Web</vt:lpstr>
      <vt:lpstr>Titillium Web SemiBold</vt:lpstr>
      <vt:lpstr>04_witte achtergrond</vt:lpstr>
      <vt:lpstr>04_witte achtergrond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Keren Dalyot</dc:creator>
  <cp:lastModifiedBy>Petros and Miretta Malioti</cp:lastModifiedBy>
  <cp:revision>23</cp:revision>
  <dcterms:created xsi:type="dcterms:W3CDTF">2021-10-11T08:59:06Z</dcterms:created>
  <dcterms:modified xsi:type="dcterms:W3CDTF">2022-11-01T12:07:44Z</dcterms:modified>
</cp:coreProperties>
</file>